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90" r:id="rId2"/>
    <p:sldId id="365" r:id="rId3"/>
    <p:sldId id="280" r:id="rId4"/>
    <p:sldId id="352" r:id="rId5"/>
    <p:sldId id="371" r:id="rId6"/>
    <p:sldId id="372" r:id="rId7"/>
    <p:sldId id="378" r:id="rId8"/>
    <p:sldId id="379" r:id="rId9"/>
    <p:sldId id="380" r:id="rId10"/>
    <p:sldId id="370" r:id="rId11"/>
    <p:sldId id="381" r:id="rId12"/>
    <p:sldId id="373" r:id="rId13"/>
    <p:sldId id="382" r:id="rId14"/>
    <p:sldId id="383" r:id="rId15"/>
    <p:sldId id="374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33CC33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86156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DCDE94-4F37-405C-9B38-03E0E2C2358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53FC7100-F79E-49DE-B9EE-3DF050F88D03}">
      <dgm:prSet phldrT="[Text]"/>
      <dgm:spPr>
        <a:solidFill>
          <a:schemeClr val="bg2">
            <a:alpha val="50000"/>
          </a:schemeClr>
        </a:solidFill>
      </dgm:spPr>
      <dgm:t>
        <a:bodyPr/>
        <a:lstStyle/>
        <a:p>
          <a:r>
            <a:rPr lang="en-US" b="1" u="sng" dirty="0"/>
            <a:t>Support</a:t>
          </a:r>
          <a:r>
            <a:rPr lang="en-US" dirty="0"/>
            <a:t> </a:t>
          </a:r>
        </a:p>
        <a:p>
          <a:r>
            <a:rPr lang="en-US" dirty="0"/>
            <a:t>Information, Safe space, Structure,       Ask &amp; listen, Hands-on help, Comfort</a:t>
          </a:r>
        </a:p>
      </dgm:t>
    </dgm:pt>
    <dgm:pt modelId="{36000B79-C271-4287-B424-A30DE6291B5E}" type="parTrans" cxnId="{4D160285-6921-4313-9669-DA56DF09A70A}">
      <dgm:prSet/>
      <dgm:spPr/>
      <dgm:t>
        <a:bodyPr/>
        <a:lstStyle/>
        <a:p>
          <a:endParaRPr lang="en-US"/>
        </a:p>
      </dgm:t>
    </dgm:pt>
    <dgm:pt modelId="{40B4BD64-018C-400D-BBEB-EE2875421EEB}" type="sibTrans" cxnId="{4D160285-6921-4313-9669-DA56DF09A70A}">
      <dgm:prSet/>
      <dgm:spPr/>
      <dgm:t>
        <a:bodyPr/>
        <a:lstStyle/>
        <a:p>
          <a:endParaRPr lang="en-US"/>
        </a:p>
      </dgm:t>
    </dgm:pt>
    <dgm:pt modelId="{5CCC65F9-33A3-4009-B3F8-12176F5E4B37}">
      <dgm:prSet phldrT="[Text]"/>
      <dgm:spPr>
        <a:solidFill>
          <a:schemeClr val="tx2">
            <a:lumMod val="20000"/>
            <a:lumOff val="80000"/>
            <a:alpha val="50000"/>
          </a:schemeClr>
        </a:solidFill>
      </dgm:spPr>
      <dgm:t>
        <a:bodyPr/>
        <a:lstStyle/>
        <a:p>
          <a:r>
            <a:rPr lang="en-US" b="1" u="sng" dirty="0"/>
            <a:t>Challenge</a:t>
          </a:r>
        </a:p>
        <a:p>
          <a:r>
            <a:rPr lang="en-US" dirty="0"/>
            <a:t>Self-evaluate, Feedback, Discuss, Help set tasks / high expectations / deadlines</a:t>
          </a:r>
        </a:p>
      </dgm:t>
    </dgm:pt>
    <dgm:pt modelId="{C20A36B2-1BED-40C2-9C7F-71B1905845FE}" type="parTrans" cxnId="{1E5E3CE3-11BE-4DB5-A01A-51250B916D08}">
      <dgm:prSet/>
      <dgm:spPr/>
      <dgm:t>
        <a:bodyPr/>
        <a:lstStyle/>
        <a:p>
          <a:endParaRPr lang="en-US"/>
        </a:p>
      </dgm:t>
    </dgm:pt>
    <dgm:pt modelId="{AE6BCE26-AF18-456C-B715-35E14536C181}" type="sibTrans" cxnId="{1E5E3CE3-11BE-4DB5-A01A-51250B916D08}">
      <dgm:prSet/>
      <dgm:spPr/>
      <dgm:t>
        <a:bodyPr/>
        <a:lstStyle/>
        <a:p>
          <a:endParaRPr lang="en-US"/>
        </a:p>
      </dgm:t>
    </dgm:pt>
    <dgm:pt modelId="{241F933A-EB8D-4397-A5DD-4C8D54C7BC0C}" type="pres">
      <dgm:prSet presAssocID="{CADCDE94-4F37-405C-9B38-03E0E2C23583}" presName="compositeShape" presStyleCnt="0">
        <dgm:presLayoutVars>
          <dgm:chMax val="7"/>
          <dgm:dir/>
          <dgm:resizeHandles val="exact"/>
        </dgm:presLayoutVars>
      </dgm:prSet>
      <dgm:spPr/>
    </dgm:pt>
    <dgm:pt modelId="{AA6E2188-1EBA-4E1D-A24D-DB270816768C}" type="pres">
      <dgm:prSet presAssocID="{53FC7100-F79E-49DE-B9EE-3DF050F88D03}" presName="circ1" presStyleLbl="vennNode1" presStyleIdx="0" presStyleCnt="2"/>
      <dgm:spPr/>
    </dgm:pt>
    <dgm:pt modelId="{71DBC37F-D984-438B-AE87-1CE86C3E9531}" type="pres">
      <dgm:prSet presAssocID="{53FC7100-F79E-49DE-B9EE-3DF050F88D0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8B3AA81-7918-4D06-870B-789FDD793DE9}" type="pres">
      <dgm:prSet presAssocID="{5CCC65F9-33A3-4009-B3F8-12176F5E4B37}" presName="circ2" presStyleLbl="vennNode1" presStyleIdx="1" presStyleCnt="2" custScaleX="101864"/>
      <dgm:spPr/>
    </dgm:pt>
    <dgm:pt modelId="{E9A5C1D7-27FA-4E65-8CF7-6F60699F6529}" type="pres">
      <dgm:prSet presAssocID="{5CCC65F9-33A3-4009-B3F8-12176F5E4B3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883E9823-36C3-4516-8317-57B70F99C20E}" type="presOf" srcId="{CADCDE94-4F37-405C-9B38-03E0E2C23583}" destId="{241F933A-EB8D-4397-A5DD-4C8D54C7BC0C}" srcOrd="0" destOrd="0" presId="urn:microsoft.com/office/officeart/2005/8/layout/venn1"/>
    <dgm:cxn modelId="{B6DFFA30-21CB-40CF-953F-D5357598F4B2}" type="presOf" srcId="{5CCC65F9-33A3-4009-B3F8-12176F5E4B37}" destId="{78B3AA81-7918-4D06-870B-789FDD793DE9}" srcOrd="0" destOrd="0" presId="urn:microsoft.com/office/officeart/2005/8/layout/venn1"/>
    <dgm:cxn modelId="{37A50637-5138-46B4-8988-FA8AE65F3E6C}" type="presOf" srcId="{53FC7100-F79E-49DE-B9EE-3DF050F88D03}" destId="{AA6E2188-1EBA-4E1D-A24D-DB270816768C}" srcOrd="0" destOrd="0" presId="urn:microsoft.com/office/officeart/2005/8/layout/venn1"/>
    <dgm:cxn modelId="{59F6BB5A-DB1D-4C9A-838D-79C5DA083A32}" type="presOf" srcId="{5CCC65F9-33A3-4009-B3F8-12176F5E4B37}" destId="{E9A5C1D7-27FA-4E65-8CF7-6F60699F6529}" srcOrd="1" destOrd="0" presId="urn:microsoft.com/office/officeart/2005/8/layout/venn1"/>
    <dgm:cxn modelId="{4D160285-6921-4313-9669-DA56DF09A70A}" srcId="{CADCDE94-4F37-405C-9B38-03E0E2C23583}" destId="{53FC7100-F79E-49DE-B9EE-3DF050F88D03}" srcOrd="0" destOrd="0" parTransId="{36000B79-C271-4287-B424-A30DE6291B5E}" sibTransId="{40B4BD64-018C-400D-BBEB-EE2875421EEB}"/>
    <dgm:cxn modelId="{1E5E3CE3-11BE-4DB5-A01A-51250B916D08}" srcId="{CADCDE94-4F37-405C-9B38-03E0E2C23583}" destId="{5CCC65F9-33A3-4009-B3F8-12176F5E4B37}" srcOrd="1" destOrd="0" parTransId="{C20A36B2-1BED-40C2-9C7F-71B1905845FE}" sibTransId="{AE6BCE26-AF18-456C-B715-35E14536C181}"/>
    <dgm:cxn modelId="{B905A0FE-47BC-4193-B367-E5566647EEA5}" type="presOf" srcId="{53FC7100-F79E-49DE-B9EE-3DF050F88D03}" destId="{71DBC37F-D984-438B-AE87-1CE86C3E9531}" srcOrd="1" destOrd="0" presId="urn:microsoft.com/office/officeart/2005/8/layout/venn1"/>
    <dgm:cxn modelId="{F5F9DF6E-92F2-4022-8C9E-CA1B01424BDB}" type="presParOf" srcId="{241F933A-EB8D-4397-A5DD-4C8D54C7BC0C}" destId="{AA6E2188-1EBA-4E1D-A24D-DB270816768C}" srcOrd="0" destOrd="0" presId="urn:microsoft.com/office/officeart/2005/8/layout/venn1"/>
    <dgm:cxn modelId="{33D746FB-B8E1-4772-80B2-DEED16DF1F9E}" type="presParOf" srcId="{241F933A-EB8D-4397-A5DD-4C8D54C7BC0C}" destId="{71DBC37F-D984-438B-AE87-1CE86C3E9531}" srcOrd="1" destOrd="0" presId="urn:microsoft.com/office/officeart/2005/8/layout/venn1"/>
    <dgm:cxn modelId="{FB945C1F-E265-4CBB-9C42-CB540BC31BF8}" type="presParOf" srcId="{241F933A-EB8D-4397-A5DD-4C8D54C7BC0C}" destId="{78B3AA81-7918-4D06-870B-789FDD793DE9}" srcOrd="2" destOrd="0" presId="urn:microsoft.com/office/officeart/2005/8/layout/venn1"/>
    <dgm:cxn modelId="{DEC698C9-1FBC-4594-94A4-55260F250752}" type="presParOf" srcId="{241F933A-EB8D-4397-A5DD-4C8D54C7BC0C}" destId="{E9A5C1D7-27FA-4E65-8CF7-6F60699F6529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6E2188-1EBA-4E1D-A24D-DB270816768C}">
      <dsp:nvSpPr>
        <dsp:cNvPr id="0" name=""/>
        <dsp:cNvSpPr/>
      </dsp:nvSpPr>
      <dsp:spPr>
        <a:xfrm>
          <a:off x="460477" y="11192"/>
          <a:ext cx="4092415" cy="4092415"/>
        </a:xfrm>
        <a:prstGeom prst="ellipse">
          <a:avLst/>
        </a:prstGeom>
        <a:solidFill>
          <a:schemeClr val="bg2"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u="sng" kern="1200" dirty="0"/>
            <a:t>Support</a:t>
          </a:r>
          <a:r>
            <a:rPr lang="en-US" sz="2700" kern="1200" dirty="0"/>
            <a:t>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Information, Safe space, Structure,       Ask &amp; listen, Hands-on help, Comfort</a:t>
          </a:r>
        </a:p>
      </dsp:txBody>
      <dsp:txXfrm>
        <a:off x="1031940" y="493776"/>
        <a:ext cx="2359590" cy="3127248"/>
      </dsp:txXfrm>
    </dsp:sp>
    <dsp:sp modelId="{78B3AA81-7918-4D06-870B-789FDD793DE9}">
      <dsp:nvSpPr>
        <dsp:cNvPr id="0" name=""/>
        <dsp:cNvSpPr/>
      </dsp:nvSpPr>
      <dsp:spPr>
        <a:xfrm>
          <a:off x="3371824" y="11192"/>
          <a:ext cx="4168698" cy="4092415"/>
        </a:xfrm>
        <a:prstGeom prst="ellipse">
          <a:avLst/>
        </a:prstGeom>
        <a:solidFill>
          <a:schemeClr val="tx2">
            <a:lumMod val="20000"/>
            <a:lumOff val="80000"/>
            <a:alpha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u="sng" kern="1200" dirty="0"/>
            <a:t>Challenge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Self-evaluate, Feedback, Discuss, Help set tasks / high expectations / deadlines</a:t>
          </a:r>
        </a:p>
      </dsp:txBody>
      <dsp:txXfrm>
        <a:off x="4554833" y="493776"/>
        <a:ext cx="2403573" cy="3127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CA187D09-D344-4A15-9E89-120471C12E6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A76AAAC8-4D69-464A-BF9C-7507C7EE16E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2F2BB95F-A440-45B8-B178-CAC9FF81809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C96A227A-398E-4107-858A-85B1A1A9A87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E967CB5-A521-4770-9EEB-6138972D43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35CFD47-3E04-4EDB-8FF7-FB6E0EC8DE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9D6E2D7-196F-48B6-A764-9349F0808F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E364A87-1937-4D2B-AE49-C8AA23A99A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27363912-8B9C-4F39-B7E3-2660F1C3B37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BD4676F4-8744-44BD-A87F-5FF9EE32A3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A5B402CC-6EDF-4597-9F41-074502AC26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D3B8EB1-C143-4B23-80E0-B8A38C2BBA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6AFF769-D204-4C8A-AC15-9E120E47B8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B1853AD-9079-4ADD-9502-A5698067E2FA}" type="slidenum">
              <a:rPr kumimoji="0" lang="en-US" altLang="en-US" smtClean="0"/>
              <a:pPr>
                <a:spcBef>
                  <a:spcPct val="0"/>
                </a:spcBef>
              </a:pPr>
              <a:t>1</a:t>
            </a:fld>
            <a:endParaRPr kumimoji="0"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F96B9BC-916D-44AE-99A0-964BFA3DCD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7B15E71-CF57-40DE-AFFD-005434064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>
                <a:latin typeface="Arial" panose="020B0604020202020204" pitchFamily="34" charset="0"/>
              </a:rPr>
              <a:t>As we work through how </a:t>
            </a:r>
            <a:r>
              <a:rPr lang="en-US" altLang="en-US" b="1" u="sng" dirty="0">
                <a:latin typeface="Arial" panose="020B0604020202020204" pitchFamily="34" charset="0"/>
              </a:rPr>
              <a:t>you</a:t>
            </a:r>
            <a:r>
              <a:rPr lang="en-US" altLang="en-US" b="1" dirty="0">
                <a:latin typeface="Arial" panose="020B0604020202020204" pitchFamily="34" charset="0"/>
              </a:rPr>
              <a:t> might respond to </a:t>
            </a:r>
            <a:r>
              <a:rPr lang="en-US" altLang="en-US" b="1" dirty="0" err="1">
                <a:latin typeface="Arial" panose="020B0604020202020204" pitchFamily="34" charset="0"/>
              </a:rPr>
              <a:t>Dr</a:t>
            </a:r>
            <a:r>
              <a:rPr lang="en-US" altLang="en-US" b="1" dirty="0">
                <a:latin typeface="Arial" panose="020B0604020202020204" pitchFamily="34" charset="0"/>
              </a:rPr>
              <a:t> Joe…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>
                <a:latin typeface="Arial" panose="020B0604020202020204" pitchFamily="34" charset="0"/>
              </a:rPr>
              <a:t>Here are some examples and themes within these two types of interaction.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>
                <a:latin typeface="Arial" panose="020B0604020202020204" pitchFamily="34" charset="0"/>
              </a:rPr>
              <a:t>Note the overlap: Why is that important?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dirty="0">
                <a:latin typeface="Arial" panose="020B0604020202020204" pitchFamily="34" charset="0"/>
              </a:rPr>
              <a:t>NEXT… lets discuss your ideas about what you’d say – specifically – to </a:t>
            </a:r>
            <a:r>
              <a:rPr lang="en-US" altLang="en-US" b="1" dirty="0" err="1">
                <a:latin typeface="Arial" panose="020B0604020202020204" pitchFamily="34" charset="0"/>
              </a:rPr>
              <a:t>Dr</a:t>
            </a:r>
            <a:r>
              <a:rPr lang="en-US" altLang="en-US" b="1" dirty="0">
                <a:latin typeface="Arial" panose="020B0604020202020204" pitchFamily="34" charset="0"/>
              </a:rPr>
              <a:t> Joe.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DC50A1-6C26-49EA-83A0-18DBE945EB1C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691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After 2 minutes… Hear responses, then ask: </a:t>
            </a:r>
          </a:p>
          <a:p>
            <a:r>
              <a:rPr lang="en-US" b="1" dirty="0"/>
              <a:t>“By a show of hands.. Where does that comment fit on the grid?” .  </a:t>
            </a:r>
          </a:p>
          <a:p>
            <a:r>
              <a:rPr lang="en-US" b="1" dirty="0"/>
              <a:t>Most will seem to “get this” and became more accurate as you go along.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DC50A1-6C26-49EA-83A0-18DBE945EB1C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9693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E9B2AE0-0FD1-42F8-889F-9EC24FC61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</a:rPr>
              <a:t>DEBRIEF: 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“Good recognition Dr Joe: What do you think you should do?” </a:t>
            </a:r>
          </a:p>
          <a:p>
            <a:r>
              <a:rPr lang="en-US" altLang="en-US" b="1" dirty="0">
                <a:latin typeface="Arial" panose="020B0604020202020204" pitchFamily="34" charset="0"/>
              </a:rPr>
              <a:t>SUPPORT can be many things: Listening, Offering information, Hands-on, Emotional – key feature is SAFETY</a:t>
            </a:r>
          </a:p>
          <a:p>
            <a:r>
              <a:rPr lang="en-US" altLang="en-US" b="1" dirty="0">
                <a:latin typeface="Arial" panose="020B0604020202020204" pitchFamily="34" charset="0"/>
              </a:rPr>
              <a:t>CHALLENGE can be many things: Establish a timeline, Establish a goal, Give a task,  Self-critique, Set high expectations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WHAT is Feedback?  Support or Challenge…?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Examples for the “transformation” quadrant: 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Verdana" pitchFamily="34" charset="0"/>
              </a:rPr>
              <a:t>What do you have in mind? 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Verdana" pitchFamily="34" charset="0"/>
              </a:rPr>
              <a:t>Here are thing’s I have done… 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Verdana" pitchFamily="34" charset="0"/>
              </a:rPr>
              <a:t>What step feels right for you?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Verdana" pitchFamily="34" charset="0"/>
              </a:rPr>
              <a:t>I have a great 1-page resource </a:t>
            </a:r>
          </a:p>
          <a:p>
            <a:pPr marL="285750" indent="-285750"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en-US" sz="1200" b="1" dirty="0">
                <a:solidFill>
                  <a:srgbClr val="C00000"/>
                </a:solidFill>
                <a:latin typeface="Verdana" pitchFamily="34" charset="0"/>
              </a:rPr>
              <a:t>When could we follow up…?”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B746B73-8635-48ED-8134-9F07D90255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I said at the end… Practice using this model… </a:t>
            </a:r>
          </a:p>
          <a:p>
            <a:r>
              <a:rPr lang="en-US" b="1" dirty="0"/>
              <a:t>BUT... It’s for teaching and mentoring. So for example if on your way home you happen to be pulled over by the police… </a:t>
            </a:r>
          </a:p>
          <a:p>
            <a:r>
              <a:rPr lang="en-US" b="1" dirty="0"/>
              <a:t>Recommend that what you say be NOTHING except comments that are highly SUPPORTIVE!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DC50A1-6C26-49EA-83A0-18DBE945EB1C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888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7572634-C28B-4C26-AE4D-329CC4B92E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F6161189-61FD-44F2-849D-95EFC49D79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DC50A1-6C26-49EA-83A0-18DBE945EB1C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445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7951744-6D6F-4EA9-BB9A-28217660F5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67C6D01-E352-4A2B-AA7A-0114076A969F}" type="slidenum">
              <a:rPr kumimoji="0" lang="en-US" altLang="en-US" smtClean="0"/>
              <a:pPr>
                <a:spcBef>
                  <a:spcPct val="0"/>
                </a:spcBef>
              </a:pPr>
              <a:t>3</a:t>
            </a:fld>
            <a:endParaRPr kumimoji="0" lang="en-US" altLang="en-US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54D6518E-266C-48EB-ABD0-CB2C46FF52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b="1" dirty="0"/>
              <a:t>Mention the “simplicity” of this model… but that it requires practice to become a useful tool.</a:t>
            </a:r>
          </a:p>
          <a:p>
            <a:endParaRPr lang="en-US" altLang="en-US" dirty="0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A3B9A93-3B58-457F-8C91-79983888E2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C2A15A4E-2214-4094-B1B0-290206864C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A3B787F-8C24-41BD-A4A9-43A263F63383}" type="slidenum">
              <a:rPr kumimoji="0" lang="en-US" altLang="en-US" smtClean="0"/>
              <a:pPr>
                <a:spcBef>
                  <a:spcPct val="0"/>
                </a:spcBef>
              </a:pPr>
              <a:t>4</a:t>
            </a:fld>
            <a:endParaRPr kumimoji="0" lang="en-US" altLang="en-US"/>
          </a:p>
        </p:txBody>
      </p:sp>
      <p:sp>
        <p:nvSpPr>
          <p:cNvPr id="13315" name="Rectangle 2050">
            <a:extLst>
              <a:ext uri="{FF2B5EF4-FFF2-40B4-BE49-F238E27FC236}">
                <a16:creationId xmlns:a16="http://schemas.microsoft.com/office/drawing/2014/main" id="{7B3E0D3D-ACAC-4523-AAB2-0C605F8849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Let’s walk through these quadrants with a common situation in mind: </a:t>
            </a:r>
          </a:p>
          <a:p>
            <a:r>
              <a:rPr lang="en-US" altLang="en-US" b="1" dirty="0"/>
              <a:t>Let’s say you’re on a specialty rotation that you really care about. </a:t>
            </a:r>
          </a:p>
          <a:p>
            <a:r>
              <a:rPr lang="en-US" altLang="en-US" dirty="0"/>
              <a:t>Your preceptor is consistently in the </a:t>
            </a:r>
            <a:r>
              <a:rPr lang="en-US" altLang="en-US" u="sng" dirty="0"/>
              <a:t>HIGH challenge / LOW support </a:t>
            </a:r>
            <a:r>
              <a:rPr lang="en-US" altLang="en-US" dirty="0"/>
              <a:t>/ upper left… </a:t>
            </a:r>
          </a:p>
          <a:p>
            <a:r>
              <a:rPr lang="en-US" altLang="en-US" dirty="0"/>
              <a:t>They’re critical and demanding – you feel pushed, rushed. </a:t>
            </a:r>
          </a:p>
          <a:p>
            <a:r>
              <a:rPr lang="en-US" altLang="en-US" dirty="0"/>
              <a:t>WHAT would that be like? STRESSFUL… WHAT would you do? </a:t>
            </a:r>
            <a:r>
              <a:rPr lang="en-US" altLang="en-US" b="1" dirty="0"/>
              <a:t>RETREAT</a:t>
            </a:r>
          </a:p>
          <a:p>
            <a:r>
              <a:rPr lang="en-US" altLang="en-US" dirty="0"/>
              <a:t>Next, imagine your preceptor is uninvolved… that would be LOW and LOW…. </a:t>
            </a:r>
            <a:r>
              <a:rPr lang="en-US" altLang="en-US" b="1" dirty="0"/>
              <a:t>STASIS</a:t>
            </a:r>
          </a:p>
          <a:p>
            <a:r>
              <a:rPr lang="en-US" altLang="en-US" dirty="0"/>
              <a:t>Next, what if your preceptor provides HIGH support but LOW challenge =</a:t>
            </a:r>
            <a:r>
              <a:rPr lang="en-US" altLang="en-US" b="1" dirty="0"/>
              <a:t> CONFIRMATION</a:t>
            </a:r>
            <a:r>
              <a:rPr lang="en-US" altLang="en-US" dirty="0"/>
              <a:t>… “feel good about yourself”</a:t>
            </a:r>
          </a:p>
          <a:p>
            <a:r>
              <a:rPr lang="en-US" altLang="en-US" dirty="0"/>
              <a:t>Finally, when your preceptor provides HIGH support and HIGH challenge = </a:t>
            </a:r>
            <a:r>
              <a:rPr lang="en-US" altLang="en-US" b="1" dirty="0"/>
              <a:t>GROWTH / TRANSFORMATION is likely. </a:t>
            </a:r>
          </a:p>
          <a:p>
            <a:endParaRPr lang="en-US" altLang="en-US" dirty="0"/>
          </a:p>
        </p:txBody>
      </p:sp>
      <p:sp>
        <p:nvSpPr>
          <p:cNvPr id="13316" name="Rectangle 2051">
            <a:extLst>
              <a:ext uri="{FF2B5EF4-FFF2-40B4-BE49-F238E27FC236}">
                <a16:creationId xmlns:a16="http://schemas.microsoft.com/office/drawing/2014/main" id="{45CC44AA-2A45-4ABE-9394-22ADC6817F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Next let’s use this model in an example that might occur in your clinic. </a:t>
            </a:r>
          </a:p>
          <a:p>
            <a:r>
              <a:rPr lang="en-US" b="1" dirty="0"/>
              <a:t>Check “is this a fairly common sort of problem…”? Likely that it is.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DC50A1-6C26-49EA-83A0-18DBE945EB1C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727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0887CFA-0FB0-4A41-9396-DA387E428D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As you think about what to say to Dr. Joe… consider these quadrants. You have the choice to respond in several different ways. 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Let’s consider examples.  Tell me where in the model these examples seem to fit: 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“What? – most people seem to like you, especially on donut day.”,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“Your messing up man…our PD is tight with the nurses and when he hears this he will come after you.”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“Same thing happened to me… and you are taking a very positive step – trying to nip this in the bud”. </a:t>
            </a: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D7B8124-2364-4845-B13A-577DF91C8C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457CC2F-F777-4B48-813A-2E8B31A639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</a:rPr>
              <a:t>Chief resident responds in RED on this slide. </a:t>
            </a:r>
          </a:p>
          <a:p>
            <a:r>
              <a:rPr lang="en-US" altLang="en-US" b="1" dirty="0">
                <a:latin typeface="Arial" panose="020B0604020202020204" pitchFamily="34" charset="0"/>
              </a:rPr>
              <a:t>The group may think this is “support” </a:t>
            </a:r>
          </a:p>
          <a:p>
            <a:r>
              <a:rPr lang="en-US" altLang="en-US" b="1" dirty="0">
                <a:latin typeface="Arial" panose="020B0604020202020204" pitchFamily="34" charset="0"/>
              </a:rPr>
              <a:t>Explain – not really – more like nonsense.  Low/Low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571CB04-2283-4F27-A5C3-D79C3AD221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5B9F261-8724-4985-8CF5-AF269C2A4F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>
                <a:latin typeface="Arial" panose="020B0604020202020204" pitchFamily="34" charset="0"/>
              </a:rPr>
              <a:t>Residents REALLY caught on with this example – saw it as VERY high challenge. 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“Your messing up man…our PD is tight with the nurses. When he hears – and he will hear this – he will come find you.” </a:t>
            </a:r>
            <a:r>
              <a:rPr lang="en-US" altLang="en-US" b="1" dirty="0">
                <a:latin typeface="Arial" panose="020B0604020202020204" pitchFamily="34" charset="0"/>
              </a:rPr>
              <a:t>This comment provides a few bits of contextual information and an urgent warning.</a:t>
            </a:r>
            <a:r>
              <a:rPr lang="en-US" altLang="en-US" dirty="0">
                <a:latin typeface="Arial" panose="020B0604020202020204" pitchFamily="34" charset="0"/>
              </a:rPr>
              <a:t> </a:t>
            </a:r>
          </a:p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6AE1BEC-271E-497B-A33C-A0E833B0F1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5E15857-FA23-4DA0-AFF6-CDD5A68116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en-US" b="1" dirty="0">
                <a:latin typeface="Arial" panose="020B0604020202020204" pitchFamily="34" charset="0"/>
              </a:rPr>
              <a:t>Most residents agree that this is the start of a high support… poised for something to be challenging.  I said “yes… maybe a pertinent question – which / depending / could be challenging”. </a:t>
            </a:r>
          </a:p>
          <a:p>
            <a:pPr marL="457200" lvl="1" indent="0">
              <a:buFont typeface="Arial" panose="020B0604020202020204" pitchFamily="34" charset="0"/>
              <a:buNone/>
            </a:pPr>
            <a:r>
              <a:rPr lang="en-US" altLang="en-US" dirty="0">
                <a:latin typeface="Arial" panose="020B0604020202020204" pitchFamily="34" charset="0"/>
              </a:rPr>
              <a:t>“Similar thing happened to me… and you are taking a very positive step – trying to nip this in the bud”. </a:t>
            </a:r>
            <a:r>
              <a:rPr lang="en-US" altLang="en-US" b="1" dirty="0">
                <a:latin typeface="Arial" panose="020B0604020202020204" pitchFamily="34" charset="0"/>
              </a:rPr>
              <a:t>Starts with supportive sharing – then acknowledgement that this effort is a good step. 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A557C09C-8368-4E7C-B228-1C27FFBF1B3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B618DCA1-319E-4372-B9DD-AA6029347F3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D4D301F4-24E3-4C81-A839-911E88E7B4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>
                <a:extLst>
                  <a:ext uri="{FF2B5EF4-FFF2-40B4-BE49-F238E27FC236}">
                    <a16:creationId xmlns:a16="http://schemas.microsoft.com/office/drawing/2014/main" id="{9C68CCFF-01CE-4490-A990-2B9059C9CD6D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5">
                <a:extLst>
                  <a:ext uri="{FF2B5EF4-FFF2-40B4-BE49-F238E27FC236}">
                    <a16:creationId xmlns:a16="http://schemas.microsoft.com/office/drawing/2014/main" id="{DCB8FB80-537D-4962-B46F-C93A03F683A9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>
                  <a:extLst>
                    <a:ext uri="{FF2B5EF4-FFF2-40B4-BE49-F238E27FC236}">
                      <a16:creationId xmlns:a16="http://schemas.microsoft.com/office/drawing/2014/main" id="{3725121B-8076-49C3-844D-614DA02352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7">
                  <a:extLst>
                    <a:ext uri="{FF2B5EF4-FFF2-40B4-BE49-F238E27FC236}">
                      <a16:creationId xmlns:a16="http://schemas.microsoft.com/office/drawing/2014/main" id="{C0C31B1F-AF5A-42D0-8903-AB9232A2FB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8">
                  <a:extLst>
                    <a:ext uri="{FF2B5EF4-FFF2-40B4-BE49-F238E27FC236}">
                      <a16:creationId xmlns:a16="http://schemas.microsoft.com/office/drawing/2014/main" id="{CC7C75E4-8D56-4DD2-A8EC-7376EE42AD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9">
                  <a:extLst>
                    <a:ext uri="{FF2B5EF4-FFF2-40B4-BE49-F238E27FC236}">
                      <a16:creationId xmlns:a16="http://schemas.microsoft.com/office/drawing/2014/main" id="{91418CCD-27FE-4586-A2B8-288A3CB3CA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10">
                  <a:extLst>
                    <a:ext uri="{FF2B5EF4-FFF2-40B4-BE49-F238E27FC236}">
                      <a16:creationId xmlns:a16="http://schemas.microsoft.com/office/drawing/2014/main" id="{DA3CA515-C679-424F-BF88-886DC3300E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1">
                  <a:extLst>
                    <a:ext uri="{FF2B5EF4-FFF2-40B4-BE49-F238E27FC236}">
                      <a16:creationId xmlns:a16="http://schemas.microsoft.com/office/drawing/2014/main" id="{E2F96C93-149D-49C8-A113-235336DC7B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2">
                  <a:extLst>
                    <a:ext uri="{FF2B5EF4-FFF2-40B4-BE49-F238E27FC236}">
                      <a16:creationId xmlns:a16="http://schemas.microsoft.com/office/drawing/2014/main" id="{5229E9BE-5342-4185-8437-C13656ECBB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3">
                  <a:extLst>
                    <a:ext uri="{FF2B5EF4-FFF2-40B4-BE49-F238E27FC236}">
                      <a16:creationId xmlns:a16="http://schemas.microsoft.com/office/drawing/2014/main" id="{78F51476-F745-47AA-BEE0-17DC528A27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4">
                  <a:extLst>
                    <a:ext uri="{FF2B5EF4-FFF2-40B4-BE49-F238E27FC236}">
                      <a16:creationId xmlns:a16="http://schemas.microsoft.com/office/drawing/2014/main" id="{D6BCF5DF-F79A-4D49-8D13-B7860CC526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5">
                  <a:extLst>
                    <a:ext uri="{FF2B5EF4-FFF2-40B4-BE49-F238E27FC236}">
                      <a16:creationId xmlns:a16="http://schemas.microsoft.com/office/drawing/2014/main" id="{40338DA4-D1F4-4774-8C66-CD465EA12B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6">
                  <a:extLst>
                    <a:ext uri="{FF2B5EF4-FFF2-40B4-BE49-F238E27FC236}">
                      <a16:creationId xmlns:a16="http://schemas.microsoft.com/office/drawing/2014/main" id="{6E09C6CE-5D65-401F-9445-F559C153B2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7">
                  <a:extLst>
                    <a:ext uri="{FF2B5EF4-FFF2-40B4-BE49-F238E27FC236}">
                      <a16:creationId xmlns:a16="http://schemas.microsoft.com/office/drawing/2014/main" id="{51EDC8A3-DEE6-43C4-933D-555E1C5FDB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8">
                  <a:extLst>
                    <a:ext uri="{FF2B5EF4-FFF2-40B4-BE49-F238E27FC236}">
                      <a16:creationId xmlns:a16="http://schemas.microsoft.com/office/drawing/2014/main" id="{E3F3C0CD-E20C-4EF2-BDCB-11A1B6AF68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9">
                  <a:extLst>
                    <a:ext uri="{FF2B5EF4-FFF2-40B4-BE49-F238E27FC236}">
                      <a16:creationId xmlns:a16="http://schemas.microsoft.com/office/drawing/2014/main" id="{229B0526-78E7-49DB-A13B-E37AE379A72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20">
                  <a:extLst>
                    <a:ext uri="{FF2B5EF4-FFF2-40B4-BE49-F238E27FC236}">
                      <a16:creationId xmlns:a16="http://schemas.microsoft.com/office/drawing/2014/main" id="{AB910A6C-4E20-4538-9309-D825B8C8F9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1">
                  <a:extLst>
                    <a:ext uri="{FF2B5EF4-FFF2-40B4-BE49-F238E27FC236}">
                      <a16:creationId xmlns:a16="http://schemas.microsoft.com/office/drawing/2014/main" id="{2C5B354D-DF8A-4683-93E8-E2B87F898C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2">
                  <a:extLst>
                    <a:ext uri="{FF2B5EF4-FFF2-40B4-BE49-F238E27FC236}">
                      <a16:creationId xmlns:a16="http://schemas.microsoft.com/office/drawing/2014/main" id="{11785D5F-261D-4939-BA4D-E13724E3EF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3">
                  <a:extLst>
                    <a:ext uri="{FF2B5EF4-FFF2-40B4-BE49-F238E27FC236}">
                      <a16:creationId xmlns:a16="http://schemas.microsoft.com/office/drawing/2014/main" id="{EDBE8F6D-0258-4971-9DD4-26AFCD1C7E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4">
                  <a:extLst>
                    <a:ext uri="{FF2B5EF4-FFF2-40B4-BE49-F238E27FC236}">
                      <a16:creationId xmlns:a16="http://schemas.microsoft.com/office/drawing/2014/main" id="{1671C8A9-AB89-45DD-9638-572C9F87FA1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5">
                  <a:extLst>
                    <a:ext uri="{FF2B5EF4-FFF2-40B4-BE49-F238E27FC236}">
                      <a16:creationId xmlns:a16="http://schemas.microsoft.com/office/drawing/2014/main" id="{33BC971A-654E-483F-A86D-5041FFD1C4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6">
                  <a:extLst>
                    <a:ext uri="{FF2B5EF4-FFF2-40B4-BE49-F238E27FC236}">
                      <a16:creationId xmlns:a16="http://schemas.microsoft.com/office/drawing/2014/main" id="{2D29B407-1CA1-4440-95AE-356D12E81E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7">
                  <a:extLst>
                    <a:ext uri="{FF2B5EF4-FFF2-40B4-BE49-F238E27FC236}">
                      <a16:creationId xmlns:a16="http://schemas.microsoft.com/office/drawing/2014/main" id="{C5AB7CA8-334E-47A2-828E-17A82ED24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8">
                  <a:extLst>
                    <a:ext uri="{FF2B5EF4-FFF2-40B4-BE49-F238E27FC236}">
                      <a16:creationId xmlns:a16="http://schemas.microsoft.com/office/drawing/2014/main" id="{22CD1B76-7F02-4440-B5E3-2E171D50AF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9">
                  <a:extLst>
                    <a:ext uri="{FF2B5EF4-FFF2-40B4-BE49-F238E27FC236}">
                      <a16:creationId xmlns:a16="http://schemas.microsoft.com/office/drawing/2014/main" id="{5DC4549D-428F-4F60-921C-941A113BDC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30">
                  <a:extLst>
                    <a:ext uri="{FF2B5EF4-FFF2-40B4-BE49-F238E27FC236}">
                      <a16:creationId xmlns:a16="http://schemas.microsoft.com/office/drawing/2014/main" id="{CEBC2755-CDA2-4B29-9593-A5B50D7658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1">
                  <a:extLst>
                    <a:ext uri="{FF2B5EF4-FFF2-40B4-BE49-F238E27FC236}">
                      <a16:creationId xmlns:a16="http://schemas.microsoft.com/office/drawing/2014/main" id="{B8E0BC50-8C3B-4427-9788-5B1797C8D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2">
                  <a:extLst>
                    <a:ext uri="{FF2B5EF4-FFF2-40B4-BE49-F238E27FC236}">
                      <a16:creationId xmlns:a16="http://schemas.microsoft.com/office/drawing/2014/main" id="{53949F5B-6669-4386-A983-8E0C26AAE2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3">
                  <a:extLst>
                    <a:ext uri="{FF2B5EF4-FFF2-40B4-BE49-F238E27FC236}">
                      <a16:creationId xmlns:a16="http://schemas.microsoft.com/office/drawing/2014/main" id="{72565AD7-4AB6-42E3-B024-BA3229C949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4">
                  <a:extLst>
                    <a:ext uri="{FF2B5EF4-FFF2-40B4-BE49-F238E27FC236}">
                      <a16:creationId xmlns:a16="http://schemas.microsoft.com/office/drawing/2014/main" id="{958F97F5-FE58-4016-8E32-C2F9BA7284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5">
                  <a:extLst>
                    <a:ext uri="{FF2B5EF4-FFF2-40B4-BE49-F238E27FC236}">
                      <a16:creationId xmlns:a16="http://schemas.microsoft.com/office/drawing/2014/main" id="{4F63FF6A-1D4B-4569-9EAD-8E8CC4804D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6">
                  <a:extLst>
                    <a:ext uri="{FF2B5EF4-FFF2-40B4-BE49-F238E27FC236}">
                      <a16:creationId xmlns:a16="http://schemas.microsoft.com/office/drawing/2014/main" id="{CCF36610-F49E-4E31-9C9A-568975F200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7">
                  <a:extLst>
                    <a:ext uri="{FF2B5EF4-FFF2-40B4-BE49-F238E27FC236}">
                      <a16:creationId xmlns:a16="http://schemas.microsoft.com/office/drawing/2014/main" id="{B4C79F75-1058-4191-AFCD-6020D47241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8">
                  <a:extLst>
                    <a:ext uri="{FF2B5EF4-FFF2-40B4-BE49-F238E27FC236}">
                      <a16:creationId xmlns:a16="http://schemas.microsoft.com/office/drawing/2014/main" id="{BB3C8062-F333-44FB-AF27-59E9FA308B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9">
                  <a:extLst>
                    <a:ext uri="{FF2B5EF4-FFF2-40B4-BE49-F238E27FC236}">
                      <a16:creationId xmlns:a16="http://schemas.microsoft.com/office/drawing/2014/main" id="{24127193-8C0D-4FC5-AA71-38865D872F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40">
                  <a:extLst>
                    <a:ext uri="{FF2B5EF4-FFF2-40B4-BE49-F238E27FC236}">
                      <a16:creationId xmlns:a16="http://schemas.microsoft.com/office/drawing/2014/main" id="{5AA5593E-914F-4FE4-925B-8BE63FEDFF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1">
                  <a:extLst>
                    <a:ext uri="{FF2B5EF4-FFF2-40B4-BE49-F238E27FC236}">
                      <a16:creationId xmlns:a16="http://schemas.microsoft.com/office/drawing/2014/main" id="{07CAFA9C-5BC1-4BDD-9B0C-9BD526407A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2">
                  <a:extLst>
                    <a:ext uri="{FF2B5EF4-FFF2-40B4-BE49-F238E27FC236}">
                      <a16:creationId xmlns:a16="http://schemas.microsoft.com/office/drawing/2014/main" id="{09ECDE33-4920-40B8-9014-387439DC94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3">
                  <a:extLst>
                    <a:ext uri="{FF2B5EF4-FFF2-40B4-BE49-F238E27FC236}">
                      <a16:creationId xmlns:a16="http://schemas.microsoft.com/office/drawing/2014/main" id="{F4FFAF26-EDD4-4B40-8D31-6187573C4C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4">
                  <a:extLst>
                    <a:ext uri="{FF2B5EF4-FFF2-40B4-BE49-F238E27FC236}">
                      <a16:creationId xmlns:a16="http://schemas.microsoft.com/office/drawing/2014/main" id="{92C5B029-12A4-4086-BE09-3E9C8BCEA2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5">
                  <a:extLst>
                    <a:ext uri="{FF2B5EF4-FFF2-40B4-BE49-F238E27FC236}">
                      <a16:creationId xmlns:a16="http://schemas.microsoft.com/office/drawing/2014/main" id="{1EA77623-464A-4A5C-B4E4-27F6FBD4F7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6">
                  <a:extLst>
                    <a:ext uri="{FF2B5EF4-FFF2-40B4-BE49-F238E27FC236}">
                      <a16:creationId xmlns:a16="http://schemas.microsoft.com/office/drawing/2014/main" id="{57743064-49BC-4272-A603-1BC51064DF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7">
                  <a:extLst>
                    <a:ext uri="{FF2B5EF4-FFF2-40B4-BE49-F238E27FC236}">
                      <a16:creationId xmlns:a16="http://schemas.microsoft.com/office/drawing/2014/main" id="{51D188DE-AF5B-4B38-8E06-9FD83B2AF0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8">
                  <a:extLst>
                    <a:ext uri="{FF2B5EF4-FFF2-40B4-BE49-F238E27FC236}">
                      <a16:creationId xmlns:a16="http://schemas.microsoft.com/office/drawing/2014/main" id="{170B4179-62BB-4A1D-98EF-8EB51E64B5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9">
                  <a:extLst>
                    <a:ext uri="{FF2B5EF4-FFF2-40B4-BE49-F238E27FC236}">
                      <a16:creationId xmlns:a16="http://schemas.microsoft.com/office/drawing/2014/main" id="{5D830D0A-8049-418E-946E-D160A6A903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50">
                  <a:extLst>
                    <a:ext uri="{FF2B5EF4-FFF2-40B4-BE49-F238E27FC236}">
                      <a16:creationId xmlns:a16="http://schemas.microsoft.com/office/drawing/2014/main" id="{04A477E6-7465-4995-A061-EA55A9924A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1">
                  <a:extLst>
                    <a:ext uri="{FF2B5EF4-FFF2-40B4-BE49-F238E27FC236}">
                      <a16:creationId xmlns:a16="http://schemas.microsoft.com/office/drawing/2014/main" id="{8DA42DD7-32D2-4EBC-A705-F2624F5737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2">
                  <a:extLst>
                    <a:ext uri="{FF2B5EF4-FFF2-40B4-BE49-F238E27FC236}">
                      <a16:creationId xmlns:a16="http://schemas.microsoft.com/office/drawing/2014/main" id="{8F1D02C8-29B4-409E-A02A-D14E32B628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3">
                  <a:extLst>
                    <a:ext uri="{FF2B5EF4-FFF2-40B4-BE49-F238E27FC236}">
                      <a16:creationId xmlns:a16="http://schemas.microsoft.com/office/drawing/2014/main" id="{C5BF8AB5-F362-4FCB-A9DB-0F4C10DA4F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4">
                  <a:extLst>
                    <a:ext uri="{FF2B5EF4-FFF2-40B4-BE49-F238E27FC236}">
                      <a16:creationId xmlns:a16="http://schemas.microsoft.com/office/drawing/2014/main" id="{B7EF1E29-3264-4B7E-B409-1D8D42AEDB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5">
                  <a:extLst>
                    <a:ext uri="{FF2B5EF4-FFF2-40B4-BE49-F238E27FC236}">
                      <a16:creationId xmlns:a16="http://schemas.microsoft.com/office/drawing/2014/main" id="{A1605869-1A6E-40D8-BB79-C73A24FF71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6">
                  <a:extLst>
                    <a:ext uri="{FF2B5EF4-FFF2-40B4-BE49-F238E27FC236}">
                      <a16:creationId xmlns:a16="http://schemas.microsoft.com/office/drawing/2014/main" id="{3CAF8CE6-4B79-40C3-9CB0-9484D88FDB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7">
                <a:extLst>
                  <a:ext uri="{FF2B5EF4-FFF2-40B4-BE49-F238E27FC236}">
                    <a16:creationId xmlns:a16="http://schemas.microsoft.com/office/drawing/2014/main" id="{9F80C924-5827-4534-A9FB-37D546C4CB75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58">
              <a:extLst>
                <a:ext uri="{FF2B5EF4-FFF2-40B4-BE49-F238E27FC236}">
                  <a16:creationId xmlns:a16="http://schemas.microsoft.com/office/drawing/2014/main" id="{AC14643A-7E8C-4054-A38C-7204CFD04669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>
                <a:extLst>
                  <a:ext uri="{FF2B5EF4-FFF2-40B4-BE49-F238E27FC236}">
                    <a16:creationId xmlns:a16="http://schemas.microsoft.com/office/drawing/2014/main" id="{F4D0CA88-1237-40ED-92F5-AB9468BF416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0">
                <a:extLst>
                  <a:ext uri="{FF2B5EF4-FFF2-40B4-BE49-F238E27FC236}">
                    <a16:creationId xmlns:a16="http://schemas.microsoft.com/office/drawing/2014/main" id="{397D74F8-D249-4C0B-AC13-933C6F05D38A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1">
                <a:extLst>
                  <a:ext uri="{FF2B5EF4-FFF2-40B4-BE49-F238E27FC236}">
                    <a16:creationId xmlns:a16="http://schemas.microsoft.com/office/drawing/2014/main" id="{E4274DB1-80AC-4B50-89FE-F40E66133C5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2">
                <a:extLst>
                  <a:ext uri="{FF2B5EF4-FFF2-40B4-BE49-F238E27FC236}">
                    <a16:creationId xmlns:a16="http://schemas.microsoft.com/office/drawing/2014/main" id="{D1357F58-AADA-4386-A6EA-1E49A8BC739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63">
              <a:extLst>
                <a:ext uri="{FF2B5EF4-FFF2-40B4-BE49-F238E27FC236}">
                  <a16:creationId xmlns:a16="http://schemas.microsoft.com/office/drawing/2014/main" id="{B80D1D30-D9E7-4931-AEF9-1C48593DC66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>
                <a:extLst>
                  <a:ext uri="{FF2B5EF4-FFF2-40B4-BE49-F238E27FC236}">
                    <a16:creationId xmlns:a16="http://schemas.microsoft.com/office/drawing/2014/main" id="{A19F548F-0EF7-419D-BD4A-68B9F7FEB0EC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5">
                <a:extLst>
                  <a:ext uri="{FF2B5EF4-FFF2-40B4-BE49-F238E27FC236}">
                    <a16:creationId xmlns:a16="http://schemas.microsoft.com/office/drawing/2014/main" id="{AEEEB1CF-97A3-497B-B9EF-C1BD03B9C59E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6">
                <a:extLst>
                  <a:ext uri="{FF2B5EF4-FFF2-40B4-BE49-F238E27FC236}">
                    <a16:creationId xmlns:a16="http://schemas.microsoft.com/office/drawing/2014/main" id="{7847F9EB-1FB6-4664-BB40-64EE0DFEC17E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5475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5476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>
            <a:extLst>
              <a:ext uri="{FF2B5EF4-FFF2-40B4-BE49-F238E27FC236}">
                <a16:creationId xmlns:a16="http://schemas.microsoft.com/office/drawing/2014/main" id="{F149FE42-91C6-4545-B58E-7691085849A1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>
            <a:extLst>
              <a:ext uri="{FF2B5EF4-FFF2-40B4-BE49-F238E27FC236}">
                <a16:creationId xmlns:a16="http://schemas.microsoft.com/office/drawing/2014/main" id="{76D3B257-CF2C-48B0-B4FE-C0EED77706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1">
            <a:extLst>
              <a:ext uri="{FF2B5EF4-FFF2-40B4-BE49-F238E27FC236}">
                <a16:creationId xmlns:a16="http://schemas.microsoft.com/office/drawing/2014/main" id="{4E217389-E350-48C0-94F2-2DC3420FBDF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14A6A-FEB2-44B2-A8D7-864C13328E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861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F8098300-97DE-4DD0-8765-B9654B4738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7DFA66D6-CF1B-4FB5-9422-D7FA2B9511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9419E775-3989-4C8E-B33C-B69D8C28C8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563FA-3B4F-4EB5-BA18-3EFF5AFCE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296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FB5C53DD-3345-4834-9AEA-BF33D6498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77332A10-4F8D-4C05-9DAE-F7AC029CE1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0E4B19C2-B765-49A8-9B62-EBEF7DE81F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D938F-3BCD-485F-B6BD-3542B0CF66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31097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A112745C-55DA-4F14-B760-9529087CFE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181821B4-304F-4939-AE33-2C1A203DC9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08528FC0-7557-41D9-ADE0-6C77EF08D7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E937DB-DA93-4FAE-94C9-23D0C64644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503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833BDBC8-222E-4BF2-83BC-80DE7C3014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5FC89C61-E6A8-488D-87CB-9444A0F07C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8C569D6D-70B3-473F-AB30-863E7649FA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D2DBFB-04BA-4814-A606-C3294889E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5304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5">
            <a:extLst>
              <a:ext uri="{FF2B5EF4-FFF2-40B4-BE49-F238E27FC236}">
                <a16:creationId xmlns:a16="http://schemas.microsoft.com/office/drawing/2014/main" id="{47344AFB-DCD2-4DAE-85FF-AF0CBACDA3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6">
            <a:extLst>
              <a:ext uri="{FF2B5EF4-FFF2-40B4-BE49-F238E27FC236}">
                <a16:creationId xmlns:a16="http://schemas.microsoft.com/office/drawing/2014/main" id="{1E921B79-64AD-4F1C-B94E-C1EEAD45FB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7">
            <a:extLst>
              <a:ext uri="{FF2B5EF4-FFF2-40B4-BE49-F238E27FC236}">
                <a16:creationId xmlns:a16="http://schemas.microsoft.com/office/drawing/2014/main" id="{552CE7A3-344B-425C-8DEF-763F48CDA7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3620E-B736-4F7E-B66B-690B29C306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:a16="http://schemas.microsoft.com/office/drawing/2014/main" id="{D8BFD394-3F41-4064-A1FD-FB61997921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>
            <a:extLst>
              <a:ext uri="{FF2B5EF4-FFF2-40B4-BE49-F238E27FC236}">
                <a16:creationId xmlns:a16="http://schemas.microsoft.com/office/drawing/2014/main" id="{FBDEFDF3-445C-4F70-B484-A9472E2900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E0C4D968-5B88-4664-BA92-FDB3C7106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72FC3-E2E3-44A3-A20D-AB06131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5">
            <a:extLst>
              <a:ext uri="{FF2B5EF4-FFF2-40B4-BE49-F238E27FC236}">
                <a16:creationId xmlns:a16="http://schemas.microsoft.com/office/drawing/2014/main" id="{AD52E275-12A7-4C72-8376-73F79ECEDB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6">
            <a:extLst>
              <a:ext uri="{FF2B5EF4-FFF2-40B4-BE49-F238E27FC236}">
                <a16:creationId xmlns:a16="http://schemas.microsoft.com/office/drawing/2014/main" id="{52D96E6D-461E-4935-BAFF-C961BAE0E4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7">
            <a:extLst>
              <a:ext uri="{FF2B5EF4-FFF2-40B4-BE49-F238E27FC236}">
                <a16:creationId xmlns:a16="http://schemas.microsoft.com/office/drawing/2014/main" id="{8632AE22-66BF-4B12-A9E7-D48B4552AD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CE8C-650B-41CA-BEA6-C9E1E7E62A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114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5">
            <a:extLst>
              <a:ext uri="{FF2B5EF4-FFF2-40B4-BE49-F238E27FC236}">
                <a16:creationId xmlns:a16="http://schemas.microsoft.com/office/drawing/2014/main" id="{A6E46A39-D27B-474C-8C54-4CEDC96660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6">
            <a:extLst>
              <a:ext uri="{FF2B5EF4-FFF2-40B4-BE49-F238E27FC236}">
                <a16:creationId xmlns:a16="http://schemas.microsoft.com/office/drawing/2014/main" id="{8746B80C-D25E-43CF-8D21-107BDA642A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7">
            <a:extLst>
              <a:ext uri="{FF2B5EF4-FFF2-40B4-BE49-F238E27FC236}">
                <a16:creationId xmlns:a16="http://schemas.microsoft.com/office/drawing/2014/main" id="{096BB27E-A218-4BEE-AFC8-7BD0B75111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E39D5-DEC2-4E08-8791-037A811825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045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>
            <a:extLst>
              <a:ext uri="{FF2B5EF4-FFF2-40B4-BE49-F238E27FC236}">
                <a16:creationId xmlns:a16="http://schemas.microsoft.com/office/drawing/2014/main" id="{72AB91B0-05A7-4C0D-97AE-473AB65989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6">
            <a:extLst>
              <a:ext uri="{FF2B5EF4-FFF2-40B4-BE49-F238E27FC236}">
                <a16:creationId xmlns:a16="http://schemas.microsoft.com/office/drawing/2014/main" id="{63B71ED0-7C18-4D99-8119-D487812BE5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7">
            <a:extLst>
              <a:ext uri="{FF2B5EF4-FFF2-40B4-BE49-F238E27FC236}">
                <a16:creationId xmlns:a16="http://schemas.microsoft.com/office/drawing/2014/main" id="{61CC3753-8774-4182-AA10-5A5B99B942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0BED9-690F-435D-9A28-5B020707C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938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:a16="http://schemas.microsoft.com/office/drawing/2014/main" id="{73CE5F42-5F54-4A37-ABD7-F50D4C43A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>
            <a:extLst>
              <a:ext uri="{FF2B5EF4-FFF2-40B4-BE49-F238E27FC236}">
                <a16:creationId xmlns:a16="http://schemas.microsoft.com/office/drawing/2014/main" id="{C735997C-3009-4B6F-B1B9-87F8F80134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42874CAE-0402-4CC2-A979-5314D922C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32CE4-991E-466D-AE19-D079911AA4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10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5">
            <a:extLst>
              <a:ext uri="{FF2B5EF4-FFF2-40B4-BE49-F238E27FC236}">
                <a16:creationId xmlns:a16="http://schemas.microsoft.com/office/drawing/2014/main" id="{015B34EA-A9C4-4144-BF2B-F3C6BD6089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6">
            <a:extLst>
              <a:ext uri="{FF2B5EF4-FFF2-40B4-BE49-F238E27FC236}">
                <a16:creationId xmlns:a16="http://schemas.microsoft.com/office/drawing/2014/main" id="{D872575E-8833-4D56-B115-B98DEB75B9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7">
            <a:extLst>
              <a:ext uri="{FF2B5EF4-FFF2-40B4-BE49-F238E27FC236}">
                <a16:creationId xmlns:a16="http://schemas.microsoft.com/office/drawing/2014/main" id="{B5097FE7-C825-42D7-B85E-B18C276DE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974CB-AC4C-4817-ACFF-D5D6156B0A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3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604A679-D5B9-4468-9CE3-3ADA43F0E1A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0DB81719-2A7F-4508-84C2-CBAF8EDD4D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0438D3A6-3EEE-4941-A2F8-1B342EBEFF1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06AAAA7A-9F7D-4C31-A686-2C9886F26A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147A18FC-1175-4CBB-B9F9-717CBCA92C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8935247E-1BFA-4BA2-9160-19AF526FC1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F86EE13F-F0E4-4916-B598-1106D05E6B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6B41689F-BA11-4C3F-9E46-760FC75FCC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63E3100B-B781-4BEB-94F7-DADC9D1408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DB02A2C-57C1-4FAF-9B52-158F6D49FB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73DACC67-BFAB-4C3E-BB05-0668EBA8C9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C90E90F9-E89C-49E0-8C17-00416A6BD1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666F36DA-83BC-4582-BCEE-4CE0D2F11A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D1147DE0-76B3-4334-94D0-3BE8176190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1D54C659-0A58-4CFC-B33C-D05A43B3CD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1F30FD87-3591-479B-B6DD-E39DAF9DA6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CA22ACAD-C856-4F9F-99B0-9214A13AF5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8078891E-9BED-4127-AEA4-B63E4C39A2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FFD69C8A-4EBE-4D53-BBF7-BDD3A7D11D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30E4E7D6-8788-4F5A-BA2F-EAB5F7A615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15AE0124-C3AB-4B08-B1D0-6C6C1B837E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526D7D56-C97E-44FB-84CC-D47E00A64E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D02910C3-4168-4308-9D78-FDA61F3CC8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BEA82CA4-2639-4CF4-8D05-94461A1374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ED12F479-6167-4A54-868B-4070A3DAA6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7F8984BA-C9FE-4875-AB2A-A80E810668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806EB7AE-7E55-4E61-8E86-5B90F16AF7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09C43751-BB24-42DD-A001-93D6C4CE74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029E402C-BE59-44FB-BEE7-A01D0F2340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9F6CECFE-4D04-48E0-9BA3-2A0E69E89B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3DAB700-BE6A-4A40-81C4-0A9843E1CD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8283701C-2B1A-4006-8729-2CB7CEA308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F48B259C-CC05-4FB5-9E4D-9743854775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27398BFD-AC9E-406E-B02D-7E154D3079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A7B8CEBC-4751-49AB-97F5-FAFEFA3324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286FE4DA-FEA4-4EF6-A60E-2B183C2D9E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597DE70E-CECF-4AF9-855A-0EA963222A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CD96E663-7C08-4CA3-8024-6D3ED6D985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9C5ED964-A89B-49D6-909E-4C7335D34F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111050E9-2E77-4489-A501-CFEC8DA914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7EB626B8-45FA-40B8-89F1-10D2F6B588A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515DD409-B75B-4BA7-A7FB-E13D85B435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088831BF-8CF7-4F5C-8F72-B2E3A67185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9B748CEE-C8FF-475D-9D1F-6D5DB03D13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5E9D67B9-89D2-42BE-A631-C763834132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B05B767A-8916-4337-815D-391ED8DE9C6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FBED8CA2-FB2D-4ACE-92AF-626A3E5706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8553A771-61C6-499A-9D98-31BA92ED81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CF23DEAB-D4A5-4D88-8E86-54580A8162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7F5F5236-16A9-47BF-BFB1-E90A8FF472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11F1335B-DD45-43C4-8E1A-9A99F538F7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4E54B7A-2DAC-4264-8472-CBBE0B01B4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A9635EB3-CB9A-4B43-A5BF-B870E918B2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C82AF8DC-C62B-454C-99C5-135F3F7656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056EDDC0-FD1A-4811-9DC3-B460E99344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7DB86A87-A66E-403C-A3F2-22D14DCA187D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778082B-0897-4608-BA3E-966816236061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6E8D4217-75E4-4AA1-B009-BA8B8C9EA7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537AF273-AD01-4C07-A168-6865A9D30F55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CF6C6E39-3E38-4AB5-8E78-8BFE26DE123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9AD9B294-D7E1-4623-AAD1-DF8F2C189F3B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8F20CD5A-0DA9-4B5A-B7D5-7A7967BAC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22815950-491B-46B9-99BA-2F844FB6C2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4449" name="Rectangle 65">
            <a:extLst>
              <a:ext uri="{FF2B5EF4-FFF2-40B4-BE49-F238E27FC236}">
                <a16:creationId xmlns:a16="http://schemas.microsoft.com/office/drawing/2014/main" id="{D2585916-282A-4ACD-8676-6B9BF810D4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450" name="Rectangle 66">
            <a:extLst>
              <a:ext uri="{FF2B5EF4-FFF2-40B4-BE49-F238E27FC236}">
                <a16:creationId xmlns:a16="http://schemas.microsoft.com/office/drawing/2014/main" id="{345EAC31-BCA3-460F-B7F8-7A9F9989202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4451" name="Rectangle 67">
            <a:extLst>
              <a:ext uri="{FF2B5EF4-FFF2-40B4-BE49-F238E27FC236}">
                <a16:creationId xmlns:a16="http://schemas.microsoft.com/office/drawing/2014/main" id="{75271627-9FE0-448F-9970-F0DB9361FE3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94005AC-27C7-4D93-9741-D7EEF5011E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13" r:id="rId2"/>
    <p:sldLayoutId id="2147484014" r:id="rId3"/>
    <p:sldLayoutId id="2147484015" r:id="rId4"/>
    <p:sldLayoutId id="2147484016" r:id="rId5"/>
    <p:sldLayoutId id="2147484017" r:id="rId6"/>
    <p:sldLayoutId id="2147484018" r:id="rId7"/>
    <p:sldLayoutId id="2147484019" r:id="rId8"/>
    <p:sldLayoutId id="2147484020" r:id="rId9"/>
    <p:sldLayoutId id="2147484021" r:id="rId10"/>
    <p:sldLayoutId id="2147484022" r:id="rId11"/>
    <p:sldLayoutId id="214748402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voyage.org/wiki/Wisconsi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hronicle.com/article/New-Gender-Gap-in-Scholarship%20accessed%203/15/14" TargetMode="External"/><Relationship Id="rId4" Type="http://schemas.openxmlformats.org/officeDocument/2006/relationships/hyperlink" Target="http://www.newteachercenter.or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1">
            <a:extLst>
              <a:ext uri="{FF2B5EF4-FFF2-40B4-BE49-F238E27FC236}">
                <a16:creationId xmlns:a16="http://schemas.microsoft.com/office/drawing/2014/main" id="{11471AFE-B866-41E8-AED7-7B71D818D1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E4C40D-D76E-49F6-8044-191DAB92B50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1435418-3DBF-4F88-B6EC-01969A0197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74825"/>
            <a:ext cx="7772400" cy="1143000"/>
          </a:xfrm>
        </p:spPr>
        <p:txBody>
          <a:bodyPr/>
          <a:lstStyle/>
          <a:p>
            <a:pPr algn="ctr" eaLnBrk="1" hangingPunct="1"/>
            <a:br>
              <a:rPr lang="en-US" altLang="en-US" sz="4800" dirty="0"/>
            </a:br>
            <a:br>
              <a:rPr lang="en-US" altLang="en-US" sz="4800" dirty="0"/>
            </a:br>
            <a:br>
              <a:rPr lang="en-US" altLang="en-US" sz="4800" dirty="0"/>
            </a:br>
            <a:r>
              <a:rPr lang="en-US" altLang="en-US" sz="4800" b="1" dirty="0"/>
              <a:t>Wisconsin Family Medicine Chief Resident Leadership Course</a:t>
            </a:r>
            <a:endParaRPr lang="en-US" altLang="en-US" sz="3200" b="1" i="1" dirty="0"/>
          </a:p>
        </p:txBody>
      </p:sp>
      <p:sp>
        <p:nvSpPr>
          <p:cNvPr id="512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FFCBD5F-10CD-47A3-ABDE-D35EA5793D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67200"/>
            <a:ext cx="6934200" cy="1066800"/>
          </a:xfrm>
        </p:spPr>
        <p:txBody>
          <a:bodyPr/>
          <a:lstStyle/>
          <a:p>
            <a:pPr algn="ctr" eaLnBrk="1" hangingPunct="1"/>
            <a:r>
              <a:rPr lang="en-US" altLang="en-US" sz="2400" b="1">
                <a:cs typeface="Arial" panose="020B0604020202020204" pitchFamily="34" charset="0"/>
              </a:rPr>
              <a:t>© Dept of Family and Community Medicine</a:t>
            </a:r>
          </a:p>
          <a:p>
            <a:pPr algn="ctr" eaLnBrk="1" hangingPunct="1"/>
            <a:r>
              <a:rPr lang="en-US" altLang="en-US" sz="2400" b="1">
                <a:cs typeface="Arial" panose="020B0604020202020204" pitchFamily="34" charset="0"/>
              </a:rPr>
              <a:t>Medical College of Wisconsin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5D62846A-B7AF-4D83-B429-62D8151955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76600"/>
            <a:ext cx="7315200" cy="298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800" b="1" i="1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800" b="1" i="1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800" b="1" i="1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4400" b="1" i="1">
                <a:solidFill>
                  <a:schemeClr val="folHlink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353FD7A8-2B2B-4D6C-A4BA-2015CCE3BF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/>
              <a:t>Support &amp; Challenge </a:t>
            </a:r>
            <a:r>
              <a:rPr lang="en-US" altLang="en-US" sz="3600" b="1" dirty="0"/>
              <a:t>Themes / Examples</a:t>
            </a:r>
          </a:p>
        </p:txBody>
      </p:sp>
      <p:graphicFrame>
        <p:nvGraphicFramePr>
          <p:cNvPr id="2" name="Content Placeholder 1">
            <a:extLst>
              <a:ext uri="{FF2B5EF4-FFF2-40B4-BE49-F238E27FC236}">
                <a16:creationId xmlns:a16="http://schemas.microsoft.com/office/drawing/2014/main" id="{A5ED02AB-CC87-42F1-9A1F-C6ECB2AD01F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988873"/>
              </p:ext>
            </p:extLst>
          </p:nvPr>
        </p:nvGraphicFramePr>
        <p:xfrm>
          <a:off x="609600" y="1905000"/>
          <a:ext cx="8001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0D3E1685-521B-43C6-A2CF-E07C4886C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8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2C1693-B86C-4105-B476-61315F23EED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AE30-D89B-449A-AFD0-A4802B8F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Pair up, or just take a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FD7437-9312-411D-862C-A1730246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8001000" cy="4114800"/>
          </a:xfrm>
        </p:spPr>
        <p:txBody>
          <a:bodyPr/>
          <a:lstStyle/>
          <a:p>
            <a:r>
              <a:rPr lang="en-US" dirty="0"/>
              <a:t>What would YOU say to Dr Joe?</a:t>
            </a:r>
          </a:p>
          <a:p>
            <a:pPr lvl="1"/>
            <a:r>
              <a:rPr lang="en-US" dirty="0"/>
              <a:t>One or two sentences. </a:t>
            </a:r>
          </a:p>
          <a:p>
            <a:pPr lvl="1"/>
            <a:r>
              <a:rPr lang="en-US" dirty="0"/>
              <a:t>Consider features of support / challenge </a:t>
            </a:r>
          </a:p>
          <a:p>
            <a:pPr lvl="1"/>
            <a:r>
              <a:rPr lang="en-US" dirty="0"/>
              <a:t>Read response out loud, as if you’re talking directly to “Dr. Joe…”   </a:t>
            </a:r>
          </a:p>
          <a:p>
            <a:r>
              <a:rPr lang="en-US" dirty="0"/>
              <a:t>Where / which quadrant / does </a:t>
            </a:r>
            <a:r>
              <a:rPr lang="en-US" u="sng" dirty="0"/>
              <a:t>your</a:t>
            </a:r>
            <a:r>
              <a:rPr lang="en-US" dirty="0"/>
              <a:t> response fits best?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00D9C-15A4-4B91-8DC6-FF4DF8A4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ACABE1-E750-4D41-ABAD-5CC7A6C387CC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9744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>
            <a:extLst>
              <a:ext uri="{FF2B5EF4-FFF2-40B4-BE49-F238E27FC236}">
                <a16:creationId xmlns:a16="http://schemas.microsoft.com/office/drawing/2014/main" id="{9528CDA8-3BF0-4769-8ADC-40915AC13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984609-BF51-448D-9CA7-C8888551066E}" type="slidenum">
              <a:rPr lang="en-US" altLang="en-US" sz="1400" smtClean="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Verdana" panose="020B0604030504040204" pitchFamily="34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3675B3F-0300-4FB0-80C2-1CA0F7D26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304800"/>
            <a:ext cx="8397875" cy="99536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br>
              <a:rPr lang="en-US" altLang="en-US" sz="3600" b="1" i="1" dirty="0"/>
            </a:br>
            <a:br>
              <a:rPr lang="en-US" altLang="en-US" sz="3600" b="1" i="1" dirty="0"/>
            </a:br>
            <a:r>
              <a:rPr lang="en-US" altLang="en-US" sz="3600" b="1" i="1" dirty="0"/>
              <a:t>“What to </a:t>
            </a:r>
            <a:r>
              <a:rPr lang="en-US" altLang="en-US" sz="3600" b="1" i="1" dirty="0">
                <a:solidFill>
                  <a:srgbClr val="C00000"/>
                </a:solidFill>
              </a:rPr>
              <a:t>ask</a:t>
            </a:r>
            <a:r>
              <a:rPr lang="en-US" altLang="en-US" sz="3600" b="1" i="1" dirty="0"/>
              <a:t> / </a:t>
            </a:r>
            <a:r>
              <a:rPr lang="en-US" altLang="en-US" sz="3600" b="1" i="1" dirty="0">
                <a:solidFill>
                  <a:srgbClr val="FF0000"/>
                </a:solidFill>
              </a:rPr>
              <a:t>tell</a:t>
            </a:r>
            <a:r>
              <a:rPr lang="en-US" altLang="en-US" sz="3600" b="1" i="1" dirty="0"/>
              <a:t> Dr. Joe…”</a:t>
            </a:r>
            <a:r>
              <a:rPr lang="en-US" altLang="en-US" sz="3600" b="1" dirty="0"/>
              <a:t> </a:t>
            </a:r>
            <a:br>
              <a:rPr lang="en-US" altLang="en-US" sz="3600" b="1" dirty="0"/>
            </a:br>
            <a:r>
              <a:rPr lang="en-US" altLang="en-US" sz="3600" b="1" dirty="0"/>
              <a:t>Where on grid does response fit?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77CE0821-5CD4-4D8B-8E87-6262210E927F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1044575" y="3538538"/>
            <a:ext cx="15351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Challenge</a:t>
            </a: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B7524884-2377-4586-948F-6A4B13D75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984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800E4D62-763B-456C-8C8B-738454F60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032375"/>
            <a:ext cx="706437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Low</a:t>
            </a: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0E68FBA3-160C-4E82-A857-A05362749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5060950"/>
            <a:ext cx="12398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Support</a:t>
            </a: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0F754F36-F495-4D70-813F-A2A37781B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5032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23561" name="Line 8">
            <a:extLst>
              <a:ext uri="{FF2B5EF4-FFF2-40B4-BE49-F238E27FC236}">
                <a16:creationId xmlns:a16="http://schemas.microsoft.com/office/drawing/2014/main" id="{1783EFAE-4064-42F6-B70E-677143DE0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3750"/>
            <a:ext cx="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Line 9">
            <a:extLst>
              <a:ext uri="{FF2B5EF4-FFF2-40B4-BE49-F238E27FC236}">
                <a16:creationId xmlns:a16="http://schemas.microsoft.com/office/drawing/2014/main" id="{11A3622D-32AF-47AE-8AD0-19F239C7C6A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Line 10">
            <a:extLst>
              <a:ext uri="{FF2B5EF4-FFF2-40B4-BE49-F238E27FC236}">
                <a16:creationId xmlns:a16="http://schemas.microsoft.com/office/drawing/2014/main" id="{3BB5A21F-C58C-4936-88AE-C5BF9214B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Line 11">
            <a:extLst>
              <a:ext uri="{FF2B5EF4-FFF2-40B4-BE49-F238E27FC236}">
                <a16:creationId xmlns:a16="http://schemas.microsoft.com/office/drawing/2014/main" id="{7B20DE27-C461-4B8A-8DC5-2C1D6AB5C3A0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Line 12">
            <a:extLst>
              <a:ext uri="{FF2B5EF4-FFF2-40B4-BE49-F238E27FC236}">
                <a16:creationId xmlns:a16="http://schemas.microsoft.com/office/drawing/2014/main" id="{93A69983-D100-4874-B931-1BCB1D2F7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D547E498-A7A5-461F-963F-B11BEB29A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52095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4">
            <a:extLst>
              <a:ext uri="{FF2B5EF4-FFF2-40B4-BE49-F238E27FC236}">
                <a16:creationId xmlns:a16="http://schemas.microsoft.com/office/drawing/2014/main" id="{E44B0375-564C-4ED2-B9AF-7DDD03DAE5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25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7C86B9F-270A-4244-8ACE-C608D36D0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53DE14-E601-40F3-882D-E6CE04ACF986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8E8487F-7C8D-4395-9036-5F81751A2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3455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/>
              <a:t>Conclusions: </a:t>
            </a:r>
            <a:br>
              <a:rPr lang="en-US" altLang="en-US" b="1" dirty="0"/>
            </a:br>
            <a:r>
              <a:rPr lang="en-US" altLang="en-US" b="1" dirty="0"/>
              <a:t>Support / Challenge</a:t>
            </a:r>
          </a:p>
        </p:txBody>
      </p:sp>
      <p:sp>
        <p:nvSpPr>
          <p:cNvPr id="26628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313A2E97-B292-49CF-986D-DD33196F6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8127"/>
            <a:ext cx="7772400" cy="380307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An evidence-based model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When in balance: promotes learning, growth and transformation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Consider examples &amp; practice when you advise, mentor and teach 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51676-A137-49DE-A3A2-3512875A4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8B66D-39C4-4000-BD7A-3F4556605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7772400" cy="41148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b="1" i="1" dirty="0"/>
              <a:t>Congrats on your Success so far…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b="1" i="1" dirty="0"/>
              <a:t>Good Luck this Year!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Contact me: </a:t>
            </a:r>
          </a:p>
          <a:p>
            <a:pPr marL="0" indent="0">
              <a:buNone/>
            </a:pPr>
            <a:r>
              <a:rPr lang="en-US" dirty="0"/>
              <a:t>Jeff Morzinski PhD</a:t>
            </a:r>
          </a:p>
          <a:p>
            <a:pPr marL="0" indent="0">
              <a:buNone/>
            </a:pPr>
            <a:r>
              <a:rPr lang="en-US" dirty="0"/>
              <a:t>jmorzins@mcw.edu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82F4A4-B696-43EF-83ED-CA71F290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D2DBFB-04BA-4814-A606-C3294889E283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pic>
        <p:nvPicPr>
          <p:cNvPr id="6" name="Picture 5" descr="A close up of a map&#10;&#10;Description automatically generated">
            <a:extLst>
              <a:ext uri="{FF2B5EF4-FFF2-40B4-BE49-F238E27FC236}">
                <a16:creationId xmlns:a16="http://schemas.microsoft.com/office/drawing/2014/main" id="{D9AE299B-BD4B-46CA-86DC-542013D027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486400" y="3318271"/>
            <a:ext cx="2486499" cy="262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146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1CDF392B-ED41-47B5-B731-FB8BAB7B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5C6D51-FD43-4508-A3C0-A1408D4E0E41}" type="slidenum">
              <a:rPr lang="en-US" altLang="en-US" sz="1400" smtClean="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Verdana" panose="020B0604030504040204" pitchFamily="34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B756272-0264-48D1-9C73-8A714426F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685800"/>
          </a:xfrm>
        </p:spPr>
        <p:txBody>
          <a:bodyPr/>
          <a:lstStyle/>
          <a:p>
            <a:pPr algn="ctr" eaLnBrk="1" hangingPunct="1"/>
            <a:r>
              <a:rPr lang="en-US" altLang="en-US" sz="3200" b="1"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2765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13C9D42-B442-4D5C-92BB-ED75E8D43D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3239" y="1524000"/>
            <a:ext cx="8543561" cy="48768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sz="1800" dirty="0"/>
              <a:t>Bower D, Diehr S, Morzinski JA, Simpson D: Support, challenge, vision: A model for effective mentoring. </a:t>
            </a:r>
            <a:r>
              <a:rPr lang="en-US" sz="1800" i="1" dirty="0"/>
              <a:t>Medical Teacher</a:t>
            </a:r>
            <a:r>
              <a:rPr lang="en-US" sz="1800" dirty="0"/>
              <a:t>, 1998; 20(6):595-97. </a:t>
            </a:r>
            <a:endParaRPr lang="en-US" altLang="en-US" sz="1800" dirty="0">
              <a:cs typeface="Times New Roman" panose="02020603050405020304" pitchFamily="18" charset="0"/>
            </a:endParaRP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 err="1">
                <a:cs typeface="Times New Roman" panose="02020603050405020304" pitchFamily="18" charset="0"/>
              </a:rPr>
              <a:t>Daloz</a:t>
            </a:r>
            <a:r>
              <a:rPr lang="en-US" altLang="en-US" sz="1800" dirty="0">
                <a:cs typeface="Times New Roman" panose="02020603050405020304" pitchFamily="18" charset="0"/>
              </a:rPr>
              <a:t> L. Mentor: Guiding the journey of adult learners. San Francisco: Jossey-Bass. 1999.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>
                <a:cs typeface="Times New Roman" panose="02020603050405020304" pitchFamily="18" charset="0"/>
              </a:rPr>
              <a:t>Riley M, Skye E, Reed B. Mentorship in an academic department of family medicine. </a:t>
            </a:r>
            <a:r>
              <a:rPr lang="en-US" altLang="en-US" sz="1800" i="1" dirty="0">
                <a:cs typeface="Times New Roman" panose="02020603050405020304" pitchFamily="18" charset="0"/>
              </a:rPr>
              <a:t>Family Medicine. </a:t>
            </a:r>
            <a:r>
              <a:rPr lang="en-US" altLang="en-US" sz="1800" dirty="0">
                <a:cs typeface="Times New Roman" panose="02020603050405020304" pitchFamily="18" charset="0"/>
              </a:rPr>
              <a:t>2014; 46(10): 792-6.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 err="1">
                <a:cs typeface="Times New Roman" panose="02020603050405020304" pitchFamily="18" charset="0"/>
              </a:rPr>
              <a:t>Kram</a:t>
            </a:r>
            <a:r>
              <a:rPr lang="en-US" altLang="en-US" sz="1800" dirty="0">
                <a:cs typeface="Times New Roman" panose="02020603050405020304" pitchFamily="18" charset="0"/>
              </a:rPr>
              <a:t> KE. Mentoring at Work: Developmental Relationships in Organizational Life. Glenview, IL: Scott Foresman, 1985.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>
                <a:cs typeface="Times New Roman" panose="02020603050405020304" pitchFamily="18" charset="0"/>
              </a:rPr>
              <a:t>Morzinski JA, Fisher JC. A nation-wide study on the influence of faculty development programs on colleague relationships. </a:t>
            </a:r>
            <a:r>
              <a:rPr lang="en-US" altLang="en-US" sz="1800" dirty="0" err="1">
                <a:cs typeface="Times New Roman" panose="02020603050405020304" pitchFamily="18" charset="0"/>
              </a:rPr>
              <a:t>Acad</a:t>
            </a:r>
            <a:r>
              <a:rPr lang="en-US" altLang="en-US" sz="1800" dirty="0">
                <a:cs typeface="Times New Roman" panose="02020603050405020304" pitchFamily="18" charset="0"/>
              </a:rPr>
              <a:t> Med, 2002, 77(5).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/>
              <a:t>Morzinski JA. Mentors, Colleagues, successful health science faculty: Lessons from the field. Journal of Veterinary Medical Education. 2005; 32(1), 5-12. 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/>
              <a:t>New Teacher Center @ USC. </a:t>
            </a:r>
            <a:r>
              <a:rPr lang="en-US" altLang="en-US" sz="1800" dirty="0">
                <a:hlinkClick r:id="rId4"/>
              </a:rPr>
              <a:t>www.newteachercenter.org</a:t>
            </a:r>
            <a:endParaRPr lang="en-US" altLang="en-US" sz="1800" dirty="0"/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/>
              <a:t>Patterson K, </a:t>
            </a:r>
            <a:r>
              <a:rPr lang="en-US" altLang="en-US" sz="1800" dirty="0" err="1"/>
              <a:t>Grenny</a:t>
            </a:r>
            <a:r>
              <a:rPr lang="en-US" altLang="en-US" sz="1800" dirty="0"/>
              <a:t> J, McMillan R, </a:t>
            </a:r>
            <a:r>
              <a:rPr lang="en-US" altLang="en-US" sz="1800" dirty="0" err="1"/>
              <a:t>Switzler</a:t>
            </a:r>
            <a:r>
              <a:rPr lang="en-US" altLang="en-US" sz="1800" dirty="0"/>
              <a:t> A (2002). Crucial Conversations: Tools for Talking When the Stakes are High. New York: McGraw-Hill. </a:t>
            </a:r>
          </a:p>
          <a:p>
            <a:pPr marL="533400" indent="-533400" eaLnBrk="1" hangingPunct="1">
              <a:lnSpc>
                <a:spcPct val="80000"/>
              </a:lnSpc>
              <a:spcBef>
                <a:spcPts val="600"/>
              </a:spcBef>
              <a:buFont typeface="Monotype Sorts"/>
              <a:buAutoNum type="arabicPeriod"/>
            </a:pPr>
            <a:r>
              <a:rPr lang="en-US" altLang="en-US" sz="1800" dirty="0"/>
              <a:t>Wilson R. </a:t>
            </a:r>
            <a:r>
              <a:rPr lang="en-US" altLang="en-US" sz="1800" dirty="0">
                <a:hlinkClick r:id="rId5"/>
              </a:rPr>
              <a:t>http://chronicle.com/article/New-Gender-Gap-in-Scholarship accessed 3/15/14</a:t>
            </a:r>
            <a:endParaRPr lang="en-US" alt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E604C-3431-4CFF-845F-6B97748A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85800"/>
            <a:ext cx="8153400" cy="967304"/>
          </a:xfrm>
        </p:spPr>
        <p:txBody>
          <a:bodyPr/>
          <a:lstStyle/>
          <a:p>
            <a:pPr algn="ctr">
              <a:defRPr/>
            </a:pPr>
            <a:r>
              <a:rPr lang="en-US" sz="4400" dirty="0"/>
              <a:t>Teaching &amp; Mentoring</a:t>
            </a:r>
            <a:endParaRPr lang="en-US" dirty="0"/>
          </a:p>
        </p:txBody>
      </p:sp>
      <p:sp>
        <p:nvSpPr>
          <p:cNvPr id="5123" name="Tex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8128F447-8B08-46EE-A0EC-938D6663F0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675" y="2819400"/>
            <a:ext cx="7772400" cy="3657600"/>
          </a:xfrm>
        </p:spPr>
        <p:txBody>
          <a:bodyPr/>
          <a:lstStyle/>
          <a:p>
            <a:pPr algn="ctr"/>
            <a:r>
              <a:rPr lang="en-US" altLang="en-US" sz="4000" b="1" i="1" dirty="0"/>
              <a:t>Communicating </a:t>
            </a:r>
          </a:p>
          <a:p>
            <a:pPr algn="ctr"/>
            <a:r>
              <a:rPr lang="en-US" altLang="en-US" sz="4000" b="1" dirty="0"/>
              <a:t>SUPPORT &amp; CHALLENGE</a:t>
            </a:r>
          </a:p>
          <a:p>
            <a:pPr algn="ctr"/>
            <a:endParaRPr lang="en-US" altLang="en-US" sz="2800" b="1" i="1" dirty="0"/>
          </a:p>
          <a:p>
            <a:pPr algn="ctr"/>
            <a:r>
              <a:rPr lang="en-US" altLang="en-US" sz="2800" b="1" i="1" dirty="0"/>
              <a:t>Objectives: Learn and Apply</a:t>
            </a:r>
          </a:p>
          <a:p>
            <a:pPr algn="ctr"/>
            <a:endParaRPr lang="en-US" altLang="en-US" sz="2800" b="1" i="1" dirty="0"/>
          </a:p>
          <a:p>
            <a:pPr algn="ctr"/>
            <a:r>
              <a:rPr lang="en-US" altLang="en-US" sz="2800" i="1" dirty="0"/>
              <a:t>Jeff Morzinski PhD, Professor</a:t>
            </a:r>
          </a:p>
          <a:p>
            <a:pPr algn="ctr"/>
            <a:r>
              <a:rPr lang="en-US" altLang="en-US" sz="2800" i="1" dirty="0"/>
              <a:t>Dept of Family and Community Medicine</a:t>
            </a:r>
          </a:p>
          <a:p>
            <a:pPr algn="ctr"/>
            <a:r>
              <a:rPr lang="en-US" altLang="en-US" sz="2800" i="1" dirty="0"/>
              <a:t>Medical College of Wisconsin</a:t>
            </a:r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1329A8B-CFC8-4EE7-ACE8-34CF40743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AE9DAA-1F23-4B35-B0DE-176741020E83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B00BDDD4-3F0C-4E57-98BA-07C583D00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2294E1E-3D59-4573-A9F9-72B6FDA0949A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116C210-8629-4D45-926A-F08E1EAAF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77200" cy="1143000"/>
          </a:xfrm>
          <a:noFill/>
        </p:spPr>
        <p:txBody>
          <a:bodyPr lIns="90488" tIns="44450" rIns="90488" bIns="44450"/>
          <a:lstStyle/>
          <a:p>
            <a:pPr algn="ctr" eaLnBrk="1" hangingPunct="1"/>
            <a:r>
              <a:rPr lang="en-US" altLang="en-US" sz="3600" b="1" dirty="0"/>
              <a:t>Support &amp; Challenge Model</a:t>
            </a:r>
            <a:br>
              <a:rPr lang="en-US" altLang="en-US" sz="3600" b="1" i="1" dirty="0"/>
            </a:br>
            <a:r>
              <a:rPr lang="en-US" altLang="en-US" sz="3600" b="1" i="1" dirty="0"/>
              <a:t>“The most effective mentors… </a:t>
            </a:r>
            <a:endParaRPr lang="en-US" altLang="en-US" sz="3600" b="1" dirty="0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84FEAC18-EA26-4DFB-BC3E-EF6B8A58D854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1051719" y="3540919"/>
            <a:ext cx="151923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</a:rPr>
              <a:t>Challenge</a:t>
            </a:r>
          </a:p>
        </p:txBody>
      </p:sp>
      <p:sp>
        <p:nvSpPr>
          <p:cNvPr id="10245" name="Rectangle 4">
            <a:extLst>
              <a:ext uri="{FF2B5EF4-FFF2-40B4-BE49-F238E27FC236}">
                <a16:creationId xmlns:a16="http://schemas.microsoft.com/office/drawing/2014/main" id="{C53416F8-6DE5-4503-9AEA-678B89962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984375"/>
            <a:ext cx="7524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0246" name="Rectangle 5">
            <a:extLst>
              <a:ext uri="{FF2B5EF4-FFF2-40B4-BE49-F238E27FC236}">
                <a16:creationId xmlns:a16="http://schemas.microsoft.com/office/drawing/2014/main" id="{DD1F00EB-EB3F-4D9A-B6FA-76D5578DF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032375"/>
            <a:ext cx="70643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Low</a:t>
            </a:r>
          </a:p>
        </p:txBody>
      </p:sp>
      <p:sp>
        <p:nvSpPr>
          <p:cNvPr id="10247" name="Rectangle 6">
            <a:extLst>
              <a:ext uri="{FF2B5EF4-FFF2-40B4-BE49-F238E27FC236}">
                <a16:creationId xmlns:a16="http://schemas.microsoft.com/office/drawing/2014/main" id="{E676ADBA-2494-4969-A48C-C7697181B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5060950"/>
            <a:ext cx="123983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Support</a:t>
            </a:r>
          </a:p>
        </p:txBody>
      </p:sp>
      <p:sp>
        <p:nvSpPr>
          <p:cNvPr id="10248" name="Rectangle 7">
            <a:extLst>
              <a:ext uri="{FF2B5EF4-FFF2-40B4-BE49-F238E27FC236}">
                <a16:creationId xmlns:a16="http://schemas.microsoft.com/office/drawing/2014/main" id="{FFF7F9C3-A689-4CC5-98B3-9CEEF4BB9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5032375"/>
            <a:ext cx="7524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88DF4C95-D7DB-4EEF-A872-A0E43F9E1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3750"/>
            <a:ext cx="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>
            <a:extLst>
              <a:ext uri="{FF2B5EF4-FFF2-40B4-BE49-F238E27FC236}">
                <a16:creationId xmlns:a16="http://schemas.microsoft.com/office/drawing/2014/main" id="{70635A6D-4079-4C15-8E22-B99D3E8D0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6CB6E757-E85B-4F87-97A8-B4A2763645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17">
            <a:extLst>
              <a:ext uri="{FF2B5EF4-FFF2-40B4-BE49-F238E27FC236}">
                <a16:creationId xmlns:a16="http://schemas.microsoft.com/office/drawing/2014/main" id="{89DB90E8-BAD9-4845-8DA4-80C6FDFDBE57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Line 18">
            <a:extLst>
              <a:ext uri="{FF2B5EF4-FFF2-40B4-BE49-F238E27FC236}">
                <a16:creationId xmlns:a16="http://schemas.microsoft.com/office/drawing/2014/main" id="{FECC159B-FD97-47C9-A778-219E68515F3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Line 19">
            <a:extLst>
              <a:ext uri="{FF2B5EF4-FFF2-40B4-BE49-F238E27FC236}">
                <a16:creationId xmlns:a16="http://schemas.microsoft.com/office/drawing/2014/main" id="{A2C24B7C-36EF-4065-B8DA-18712689B1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52095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Line 20">
            <a:extLst>
              <a:ext uri="{FF2B5EF4-FFF2-40B4-BE49-F238E27FC236}">
                <a16:creationId xmlns:a16="http://schemas.microsoft.com/office/drawing/2014/main" id="{342F8787-FB5E-4A78-817D-80913A7B62E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25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21">
            <a:extLst>
              <a:ext uri="{FF2B5EF4-FFF2-40B4-BE49-F238E27FC236}">
                <a16:creationId xmlns:a16="http://schemas.microsoft.com/office/drawing/2014/main" id="{722167F9-D274-41B9-B3BC-4B76934E5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5664200"/>
            <a:ext cx="65786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*Adopted from Daloz LA, </a:t>
            </a:r>
            <a:r>
              <a:rPr lang="en-US" altLang="en-US" sz="1800" i="1">
                <a:latin typeface="Times New Roman" panose="02020603050405020304" pitchFamily="18" charset="0"/>
              </a:rPr>
              <a:t>Mentor: Guiding the Journey of Adult Learners, </a:t>
            </a:r>
            <a:r>
              <a:rPr lang="en-US" altLang="en-US" sz="1800">
                <a:latin typeface="Times New Roman" panose="02020603050405020304" pitchFamily="18" charset="0"/>
              </a:rPr>
              <a:t>1999, Jossey-Bass Publishers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AD377E15-33C5-4AF1-BC29-C37B60A19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747D8B-50DE-4B1B-BED8-EE15E7A4D6F4}" type="slidenum">
              <a:rPr lang="en-US" altLang="en-US" sz="14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CC4337B4-FD37-48C2-8F74-38D419F42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153400" cy="838200"/>
          </a:xfrm>
          <a:noFill/>
        </p:spPr>
        <p:txBody>
          <a:bodyPr lIns="90488" tIns="44450" rIns="90488" bIns="44450"/>
          <a:lstStyle/>
          <a:p>
            <a:pPr algn="r" eaLnBrk="1" hangingPunct="1"/>
            <a:br>
              <a:rPr lang="en-US" altLang="en-US" sz="3600" b="1" dirty="0"/>
            </a:br>
            <a:r>
              <a:rPr lang="en-US" altLang="en-US" sz="3600" b="1" dirty="0"/>
              <a:t>… Are Able to Balance High Levels of Support and Challenge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71A0A3C-4CD8-4BA7-9B8B-DA9DFBB40CC7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1051719" y="3540919"/>
            <a:ext cx="1519237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Challenge</a:t>
            </a:r>
          </a:p>
        </p:txBody>
      </p:sp>
      <p:sp>
        <p:nvSpPr>
          <p:cNvPr id="12293" name="Rectangle 4">
            <a:extLst>
              <a:ext uri="{FF2B5EF4-FFF2-40B4-BE49-F238E27FC236}">
                <a16:creationId xmlns:a16="http://schemas.microsoft.com/office/drawing/2014/main" id="{61A4AE83-F789-46B5-82CA-B4153A256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984375"/>
            <a:ext cx="7524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2294" name="Rectangle 5">
            <a:extLst>
              <a:ext uri="{FF2B5EF4-FFF2-40B4-BE49-F238E27FC236}">
                <a16:creationId xmlns:a16="http://schemas.microsoft.com/office/drawing/2014/main" id="{B185264C-94A1-4FB3-A0C9-F5F32EFD8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032375"/>
            <a:ext cx="706437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Low</a:t>
            </a:r>
          </a:p>
        </p:txBody>
      </p:sp>
      <p:sp>
        <p:nvSpPr>
          <p:cNvPr id="12295" name="Rectangle 6">
            <a:extLst>
              <a:ext uri="{FF2B5EF4-FFF2-40B4-BE49-F238E27FC236}">
                <a16:creationId xmlns:a16="http://schemas.microsoft.com/office/drawing/2014/main" id="{6101E9D7-65CB-4C86-85B6-BBD802743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5060950"/>
            <a:ext cx="1239837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Support</a:t>
            </a:r>
          </a:p>
        </p:txBody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0A85EB01-739D-4633-8D18-5FB98E0F1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5032375"/>
            <a:ext cx="752475" cy="43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2297" name="Line 8">
            <a:extLst>
              <a:ext uri="{FF2B5EF4-FFF2-40B4-BE49-F238E27FC236}">
                <a16:creationId xmlns:a16="http://schemas.microsoft.com/office/drawing/2014/main" id="{9AAD05BE-E9DC-42A7-8D89-767D31F696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3750"/>
            <a:ext cx="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9">
            <a:extLst>
              <a:ext uri="{FF2B5EF4-FFF2-40B4-BE49-F238E27FC236}">
                <a16:creationId xmlns:a16="http://schemas.microsoft.com/office/drawing/2014/main" id="{B5C57DD4-1311-4B5D-B303-C8ECACB1722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0">
            <a:extLst>
              <a:ext uri="{FF2B5EF4-FFF2-40B4-BE49-F238E27FC236}">
                <a16:creationId xmlns:a16="http://schemas.microsoft.com/office/drawing/2014/main" id="{6407A341-6511-451C-A0DF-4CCF33FB9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5">
            <a:extLst>
              <a:ext uri="{FF2B5EF4-FFF2-40B4-BE49-F238E27FC236}">
                <a16:creationId xmlns:a16="http://schemas.microsoft.com/office/drawing/2014/main" id="{BC900729-A734-4205-A776-332939C7977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6">
            <a:extLst>
              <a:ext uri="{FF2B5EF4-FFF2-40B4-BE49-F238E27FC236}">
                <a16:creationId xmlns:a16="http://schemas.microsoft.com/office/drawing/2014/main" id="{E6503E4A-F006-4B6E-A61A-968A3D6880F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7">
            <a:extLst>
              <a:ext uri="{FF2B5EF4-FFF2-40B4-BE49-F238E27FC236}">
                <a16:creationId xmlns:a16="http://schemas.microsoft.com/office/drawing/2014/main" id="{64767F7B-2EA8-434A-B824-F7E11DF689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52095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8">
            <a:extLst>
              <a:ext uri="{FF2B5EF4-FFF2-40B4-BE49-F238E27FC236}">
                <a16:creationId xmlns:a16="http://schemas.microsoft.com/office/drawing/2014/main" id="{72FCC8F9-0CAA-4F43-A201-7D6993B2E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25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9">
            <a:extLst>
              <a:ext uri="{FF2B5EF4-FFF2-40B4-BE49-F238E27FC236}">
                <a16:creationId xmlns:a16="http://schemas.microsoft.com/office/drawing/2014/main" id="{FB8036AA-4A46-4826-A744-D144FBC998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57600" y="3124200"/>
            <a:ext cx="1371600" cy="838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Text Box 20">
            <a:extLst>
              <a:ext uri="{FF2B5EF4-FFF2-40B4-BE49-F238E27FC236}">
                <a16:creationId xmlns:a16="http://schemas.microsoft.com/office/drawing/2014/main" id="{A287C206-4162-46FF-86F9-37ACEF6928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1905000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2306" name="Text Box 21">
            <a:extLst>
              <a:ext uri="{FF2B5EF4-FFF2-40B4-BE49-F238E27FC236}">
                <a16:creationId xmlns:a16="http://schemas.microsoft.com/office/drawing/2014/main" id="{7A7CCD5C-2409-45E7-9697-F0710FCE5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600200"/>
            <a:ext cx="3048000" cy="52863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/>
              <a:t>Transformation</a:t>
            </a:r>
          </a:p>
        </p:txBody>
      </p:sp>
      <p:sp>
        <p:nvSpPr>
          <p:cNvPr id="12307" name="Line 22">
            <a:extLst>
              <a:ext uri="{FF2B5EF4-FFF2-40B4-BE49-F238E27FC236}">
                <a16:creationId xmlns:a16="http://schemas.microsoft.com/office/drawing/2014/main" id="{A89EACC7-C87E-4C55-8537-1490F71BD8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1336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A255BCB0-2D62-4F2C-8085-765C0C6F00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/>
          <a:lstStyle/>
          <a:p>
            <a:r>
              <a:rPr lang="en-US" altLang="en-US" b="1"/>
              <a:t>Relationships &amp; Clinic Staff</a:t>
            </a:r>
          </a:p>
        </p:txBody>
      </p:sp>
      <p:sp>
        <p:nvSpPr>
          <p:cNvPr id="14339" name="Content Placeholder 2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23C8B6F0-E77D-4279-ACCC-94C314B82B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25557" y="1676400"/>
            <a:ext cx="8001000" cy="4495800"/>
          </a:xfrm>
        </p:spPr>
        <p:txBody>
          <a:bodyPr/>
          <a:lstStyle/>
          <a:p>
            <a:r>
              <a:rPr lang="en-US" altLang="en-US" dirty="0"/>
              <a:t>You are “Dr Smith”, a new </a:t>
            </a:r>
            <a:r>
              <a:rPr lang="en-US" altLang="en-US" b="1" dirty="0"/>
              <a:t>chief resident</a:t>
            </a:r>
            <a:r>
              <a:rPr lang="en-US" altLang="en-US" dirty="0"/>
              <a:t> at a program in Wisconsin. </a:t>
            </a:r>
          </a:p>
          <a:p>
            <a:r>
              <a:rPr lang="en-US" altLang="en-US" dirty="0"/>
              <a:t>Two weeks into the academic year, </a:t>
            </a:r>
            <a:r>
              <a:rPr lang="en-US" altLang="en-US" dirty="0" err="1"/>
              <a:t>Dr</a:t>
            </a:r>
            <a:r>
              <a:rPr lang="en-US" altLang="en-US" dirty="0"/>
              <a:t> Joe, a new intern, asks you (Dr. Smith) how to build better relations with residency clinic nursing staff… </a:t>
            </a:r>
          </a:p>
          <a:p>
            <a:r>
              <a:rPr lang="en-US" altLang="en-US" dirty="0" err="1"/>
              <a:t>Dr</a:t>
            </a:r>
            <a:r>
              <a:rPr lang="en-US" altLang="en-US" dirty="0"/>
              <a:t> Joe says “I’ve had a few interactions” with clinic nurses and </a:t>
            </a:r>
            <a:r>
              <a:rPr lang="en-US" altLang="en-US" b="1" i="1" dirty="0"/>
              <a:t>“I’m not feeling the love”. 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FC5954ED-761C-4440-982B-9021DA994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17D9D13-A108-49B8-839F-F37644273E8C}" type="slidenum">
              <a:rPr lang="en-US" altLang="en-US" sz="1400" smtClean="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C33FBA65-6DEC-455F-8238-3CB2DA8A2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D0B69DF-9DF2-438C-B4E0-12B60885AF6E}" type="slidenum">
              <a:rPr lang="en-US" altLang="en-US" sz="1400" smtClean="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Verdana" panose="020B060403050404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2275885-17BD-4E1C-8FA4-0E75C2352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8943" y="537463"/>
            <a:ext cx="8397875" cy="9207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sz="3600" b="1" dirty="0"/>
              <a:t>Relationships &amp; Clinic Staff: </a:t>
            </a:r>
            <a:br>
              <a:rPr lang="en-US" altLang="en-US" sz="3600" b="1" dirty="0"/>
            </a:br>
            <a:r>
              <a:rPr lang="en-US" altLang="en-US" b="1" i="1" dirty="0"/>
              <a:t>What to say to Dr. Joe…?</a:t>
            </a:r>
            <a:endParaRPr lang="en-US" altLang="en-US" b="1" dirty="0"/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1E8DEA17-F1E4-4F25-A180-6301ADAA9232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1044575" y="3538538"/>
            <a:ext cx="15351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Challenge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70F450DD-04E8-4080-B40D-5FE2FA923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984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58A3A059-3864-4D7C-B6DE-FEB584C84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032375"/>
            <a:ext cx="706437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Low</a:t>
            </a:r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10565809-1A88-4F7C-BCED-056C02E37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5060950"/>
            <a:ext cx="12398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Support</a:t>
            </a:r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E4A17B45-04CC-4068-8710-7079B28E7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5032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5369" name="Line 8">
            <a:extLst>
              <a:ext uri="{FF2B5EF4-FFF2-40B4-BE49-F238E27FC236}">
                <a16:creationId xmlns:a16="http://schemas.microsoft.com/office/drawing/2014/main" id="{887FB19F-B68A-4E14-9D44-A69A9ADAA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3750"/>
            <a:ext cx="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9">
            <a:extLst>
              <a:ext uri="{FF2B5EF4-FFF2-40B4-BE49-F238E27FC236}">
                <a16:creationId xmlns:a16="http://schemas.microsoft.com/office/drawing/2014/main" id="{361C87B6-0AEE-4514-B167-986F3D39C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0">
            <a:extLst>
              <a:ext uri="{FF2B5EF4-FFF2-40B4-BE49-F238E27FC236}">
                <a16:creationId xmlns:a16="http://schemas.microsoft.com/office/drawing/2014/main" id="{5BFF2B08-6C37-4476-8512-B78B176036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1">
            <a:extLst>
              <a:ext uri="{FF2B5EF4-FFF2-40B4-BE49-F238E27FC236}">
                <a16:creationId xmlns:a16="http://schemas.microsoft.com/office/drawing/2014/main" id="{1A07C86F-01EE-460B-BA3A-556133DE0DA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2">
            <a:extLst>
              <a:ext uri="{FF2B5EF4-FFF2-40B4-BE49-F238E27FC236}">
                <a16:creationId xmlns:a16="http://schemas.microsoft.com/office/drawing/2014/main" id="{73E4A7DC-3406-45BD-A902-E046C71C7B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3">
            <a:extLst>
              <a:ext uri="{FF2B5EF4-FFF2-40B4-BE49-F238E27FC236}">
                <a16:creationId xmlns:a16="http://schemas.microsoft.com/office/drawing/2014/main" id="{2377ABE4-7C3C-4ABD-882F-C4B632B846E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52095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4">
            <a:extLst>
              <a:ext uri="{FF2B5EF4-FFF2-40B4-BE49-F238E27FC236}">
                <a16:creationId xmlns:a16="http://schemas.microsoft.com/office/drawing/2014/main" id="{3439E0DA-0ADD-420B-BAE1-6941D41FE2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25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Rectangle 15">
            <a:extLst>
              <a:ext uri="{FF2B5EF4-FFF2-40B4-BE49-F238E27FC236}">
                <a16:creationId xmlns:a16="http://schemas.microsoft.com/office/drawing/2014/main" id="{7DD1F3AC-91EC-48CC-8B1D-64E48D1FA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763" y="5664200"/>
            <a:ext cx="6578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*Adopted from Daloz LA, </a:t>
            </a:r>
            <a:r>
              <a:rPr lang="en-US" altLang="en-US" sz="1800" i="1">
                <a:latin typeface="Times New Roman" panose="02020603050405020304" pitchFamily="18" charset="0"/>
              </a:rPr>
              <a:t>Effective teaching and mentoring.</a:t>
            </a:r>
            <a:endParaRPr lang="en-US" altLang="en-US" sz="1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252594E6-17E5-46AC-98F1-7F8891294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73846F-230B-4237-8232-C8FC8C0A7125}" type="slidenum">
              <a:rPr lang="en-US" altLang="en-US" sz="1400" smtClean="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Verdana" panose="020B0604030504040204" pitchFamily="34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FF2C1BA-2B79-4422-9212-59088103E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304800"/>
            <a:ext cx="8397875" cy="8318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b="1" i="1" dirty="0"/>
              <a:t>What to say to Dr. Joe…</a:t>
            </a:r>
            <a:endParaRPr lang="en-US" altLang="en-US" b="1" dirty="0"/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049A64F-8D58-4DAD-B2F8-A8F76E5BA38F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1044575" y="3538538"/>
            <a:ext cx="15351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Challenge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91A95552-9D0B-4AC9-A79A-062A9A724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984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91E44CD3-8828-4807-90B9-894045957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032375"/>
            <a:ext cx="706437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Low</a:t>
            </a:r>
          </a:p>
        </p:txBody>
      </p:sp>
      <p:sp>
        <p:nvSpPr>
          <p:cNvPr id="17415" name="Rectangle 6">
            <a:extLst>
              <a:ext uri="{FF2B5EF4-FFF2-40B4-BE49-F238E27FC236}">
                <a16:creationId xmlns:a16="http://schemas.microsoft.com/office/drawing/2014/main" id="{2EACC7D8-0D40-418B-B5C4-A42B9A452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5060950"/>
            <a:ext cx="12398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Support</a:t>
            </a:r>
          </a:p>
        </p:txBody>
      </p:sp>
      <p:sp>
        <p:nvSpPr>
          <p:cNvPr id="17416" name="Rectangle 7">
            <a:extLst>
              <a:ext uri="{FF2B5EF4-FFF2-40B4-BE49-F238E27FC236}">
                <a16:creationId xmlns:a16="http://schemas.microsoft.com/office/drawing/2014/main" id="{269120CC-E76E-4BF5-AA27-73DBBC9CB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5032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7417" name="Line 8">
            <a:extLst>
              <a:ext uri="{FF2B5EF4-FFF2-40B4-BE49-F238E27FC236}">
                <a16:creationId xmlns:a16="http://schemas.microsoft.com/office/drawing/2014/main" id="{A046649B-1494-4AE6-BB9B-BF50125B02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3750"/>
            <a:ext cx="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8" name="Line 9">
            <a:extLst>
              <a:ext uri="{FF2B5EF4-FFF2-40B4-BE49-F238E27FC236}">
                <a16:creationId xmlns:a16="http://schemas.microsoft.com/office/drawing/2014/main" id="{A2931546-A0B9-49CA-B8AA-CBBCE7DFF4DC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0">
            <a:extLst>
              <a:ext uri="{FF2B5EF4-FFF2-40B4-BE49-F238E27FC236}">
                <a16:creationId xmlns:a16="http://schemas.microsoft.com/office/drawing/2014/main" id="{426B2A0B-8929-4D48-8457-B3154C2667A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1">
            <a:extLst>
              <a:ext uri="{FF2B5EF4-FFF2-40B4-BE49-F238E27FC236}">
                <a16:creationId xmlns:a16="http://schemas.microsoft.com/office/drawing/2014/main" id="{B8C2748A-9965-4187-A6D9-AFF5544B3C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2">
            <a:extLst>
              <a:ext uri="{FF2B5EF4-FFF2-40B4-BE49-F238E27FC236}">
                <a16:creationId xmlns:a16="http://schemas.microsoft.com/office/drawing/2014/main" id="{9485ED18-70EE-41BB-84E8-372FC61959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3">
            <a:extLst>
              <a:ext uri="{FF2B5EF4-FFF2-40B4-BE49-F238E27FC236}">
                <a16:creationId xmlns:a16="http://schemas.microsoft.com/office/drawing/2014/main" id="{3EB055A3-224A-4FC1-8859-74F942AEC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52095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Line 14">
            <a:extLst>
              <a:ext uri="{FF2B5EF4-FFF2-40B4-BE49-F238E27FC236}">
                <a16:creationId xmlns:a16="http://schemas.microsoft.com/office/drawing/2014/main" id="{9CE1B85E-01AE-45B5-BA08-3A0658C871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25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TextBox 1">
            <a:extLst>
              <a:ext uri="{FF2B5EF4-FFF2-40B4-BE49-F238E27FC236}">
                <a16:creationId xmlns:a16="http://schemas.microsoft.com/office/drawing/2014/main" id="{9D8B25B4-8719-445A-9B1B-9219AC071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516063"/>
            <a:ext cx="7620000" cy="40005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>
                <a:solidFill>
                  <a:srgbClr val="FF0000"/>
                </a:solidFill>
                <a:latin typeface="Arial" panose="020B0604020202020204" pitchFamily="34" charset="0"/>
              </a:rPr>
              <a:t>“What? – most people seem to like you, especially on donut day.”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489DC0D5-A2BD-4497-884D-E9E8E177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5CA9E4-5BF9-4E70-B101-C0193EE478C6}" type="slidenum">
              <a:rPr lang="en-US" altLang="en-US" sz="1400" smtClean="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Verdana" panose="020B0604030504040204" pitchFamily="34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D798B46E-7746-4344-B3DF-BF3C8E11D6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304800"/>
            <a:ext cx="8397875" cy="8318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b="1" i="1"/>
              <a:t>What to tell Dr. Joe…</a:t>
            </a:r>
            <a:endParaRPr lang="en-US" altLang="en-US" b="1"/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71711FB-7F6F-40B2-9D86-D1524FD4FC53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1044575" y="3538538"/>
            <a:ext cx="15351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Challenge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94B7518D-A75E-49E3-B89A-FB6BFD808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984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80623C71-9004-444A-B793-F4058A881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032375"/>
            <a:ext cx="706437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Low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5495EF26-4417-48CF-8220-B52698962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5060950"/>
            <a:ext cx="12398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Support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6924A572-9252-4848-AE54-17D30DC4E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5032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19465" name="Line 8">
            <a:extLst>
              <a:ext uri="{FF2B5EF4-FFF2-40B4-BE49-F238E27FC236}">
                <a16:creationId xmlns:a16="http://schemas.microsoft.com/office/drawing/2014/main" id="{02697C6E-EB18-4C68-94C1-29E139E23E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3750"/>
            <a:ext cx="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Line 9">
            <a:extLst>
              <a:ext uri="{FF2B5EF4-FFF2-40B4-BE49-F238E27FC236}">
                <a16:creationId xmlns:a16="http://schemas.microsoft.com/office/drawing/2014/main" id="{056FAD4A-905F-43F8-B255-334B37338751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Line 10">
            <a:extLst>
              <a:ext uri="{FF2B5EF4-FFF2-40B4-BE49-F238E27FC236}">
                <a16:creationId xmlns:a16="http://schemas.microsoft.com/office/drawing/2014/main" id="{957A02AC-3321-4238-BB79-6DC4689CB7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1">
            <a:extLst>
              <a:ext uri="{FF2B5EF4-FFF2-40B4-BE49-F238E27FC236}">
                <a16:creationId xmlns:a16="http://schemas.microsoft.com/office/drawing/2014/main" id="{EB926445-B16F-43E6-9E73-3C91275C6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2">
            <a:extLst>
              <a:ext uri="{FF2B5EF4-FFF2-40B4-BE49-F238E27FC236}">
                <a16:creationId xmlns:a16="http://schemas.microsoft.com/office/drawing/2014/main" id="{7E3F287E-EF6D-431F-B877-EF754E1BE52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3">
            <a:extLst>
              <a:ext uri="{FF2B5EF4-FFF2-40B4-BE49-F238E27FC236}">
                <a16:creationId xmlns:a16="http://schemas.microsoft.com/office/drawing/2014/main" id="{9EE03852-2D38-4F15-8A62-A1BD5C51F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52095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1" name="Line 14">
            <a:extLst>
              <a:ext uri="{FF2B5EF4-FFF2-40B4-BE49-F238E27FC236}">
                <a16:creationId xmlns:a16="http://schemas.microsoft.com/office/drawing/2014/main" id="{32F7AA34-AD47-485C-B16D-51EA707B79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25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TextBox 1">
            <a:extLst>
              <a:ext uri="{FF2B5EF4-FFF2-40B4-BE49-F238E27FC236}">
                <a16:creationId xmlns:a16="http://schemas.microsoft.com/office/drawing/2014/main" id="{77370D96-15BE-493D-A3BC-3CE1007D6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194" y="1118322"/>
            <a:ext cx="7620000" cy="101600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 dirty="0">
                <a:solidFill>
                  <a:srgbClr val="FF0000"/>
                </a:solidFill>
                <a:latin typeface="Arial" panose="020B0604020202020204" pitchFamily="34" charset="0"/>
              </a:rPr>
              <a:t>“Your messing up man…our PD is tight with our nurses. When she hears this – and she will hear this – she will come find you, so you better be ready.”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5BF7D619-6238-4984-8306-903EA6804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AFBF4E-2BCC-4DE4-81FD-6AEA9CE2DFD6}" type="slidenum">
              <a:rPr lang="en-US" altLang="en-US" sz="1400" smtClean="0">
                <a:latin typeface="Verdana" panose="020B060403050404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Verdana" panose="020B0604030504040204" pitchFamily="34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4D8D965-5867-4B9D-843F-A6180311B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304800"/>
            <a:ext cx="8397875" cy="8318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en-US" altLang="en-US" b="1" i="1"/>
              <a:t>What to tell Dr. Joe…</a:t>
            </a:r>
            <a:endParaRPr lang="en-US" altLang="en-US" b="1"/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6FA1742-D7AB-46F6-A2EA-77B01FF1A2E0}"/>
              </a:ext>
            </a:extLst>
          </p:cNvPr>
          <p:cNvSpPr>
            <a:spLocks noChangeArrowheads="1"/>
          </p:cNvSpPr>
          <p:nvPr/>
        </p:nvSpPr>
        <p:spPr bwMode="auto">
          <a:xfrm rot="-5460000">
            <a:off x="1044575" y="3538538"/>
            <a:ext cx="1535113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Challenge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0104E09-4B70-4809-96E7-7E42A7A9D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1984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3CA8F32A-C3AC-4198-B41D-A02378214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032375"/>
            <a:ext cx="706437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Low</a:t>
            </a:r>
          </a:p>
        </p:txBody>
      </p:sp>
      <p:sp>
        <p:nvSpPr>
          <p:cNvPr id="21511" name="Rectangle 6">
            <a:extLst>
              <a:ext uri="{FF2B5EF4-FFF2-40B4-BE49-F238E27FC236}">
                <a16:creationId xmlns:a16="http://schemas.microsoft.com/office/drawing/2014/main" id="{46493479-AA5D-4931-A8DD-52AD69502D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63" y="5060950"/>
            <a:ext cx="123983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600">
                <a:latin typeface="Times New Roman" panose="02020603050405020304" pitchFamily="18" charset="0"/>
              </a:rPr>
              <a:t>Support</a:t>
            </a:r>
          </a:p>
        </p:txBody>
      </p:sp>
      <p:sp>
        <p:nvSpPr>
          <p:cNvPr id="21512" name="Rectangle 7">
            <a:extLst>
              <a:ext uri="{FF2B5EF4-FFF2-40B4-BE49-F238E27FC236}">
                <a16:creationId xmlns:a16="http://schemas.microsoft.com/office/drawing/2014/main" id="{FC33942E-D480-4FFD-B985-3D329695F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763" y="5032375"/>
            <a:ext cx="752475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High</a:t>
            </a:r>
          </a:p>
        </p:txBody>
      </p:sp>
      <p:sp>
        <p:nvSpPr>
          <p:cNvPr id="21513" name="Line 8">
            <a:extLst>
              <a:ext uri="{FF2B5EF4-FFF2-40B4-BE49-F238E27FC236}">
                <a16:creationId xmlns:a16="http://schemas.microsoft.com/office/drawing/2014/main" id="{CD186406-DE4B-41E3-9622-648D4EC36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2063750"/>
            <a:ext cx="0" cy="303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Line 9">
            <a:extLst>
              <a:ext uri="{FF2B5EF4-FFF2-40B4-BE49-F238E27FC236}">
                <a16:creationId xmlns:a16="http://schemas.microsoft.com/office/drawing/2014/main" id="{FEFC129B-345E-42E8-B7B4-6088D6EA04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95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0">
            <a:extLst>
              <a:ext uri="{FF2B5EF4-FFF2-40B4-BE49-F238E27FC236}">
                <a16:creationId xmlns:a16="http://schemas.microsoft.com/office/drawing/2014/main" id="{B6532018-B10B-46C9-A93E-E8D9283F956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3546475"/>
            <a:ext cx="39512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11">
            <a:extLst>
              <a:ext uri="{FF2B5EF4-FFF2-40B4-BE49-F238E27FC236}">
                <a16:creationId xmlns:a16="http://schemas.microsoft.com/office/drawing/2014/main" id="{E475F0CB-48E2-4B17-8F6A-7D266BA4644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209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12">
            <a:extLst>
              <a:ext uri="{FF2B5EF4-FFF2-40B4-BE49-F238E27FC236}">
                <a16:creationId xmlns:a16="http://schemas.microsoft.com/office/drawing/2014/main" id="{C6854D66-05A2-40B8-B7EE-87A764A6D4AC}"/>
              </a:ext>
            </a:extLst>
          </p:cNvPr>
          <p:cNvSpPr>
            <a:spLocks noChangeShapeType="1"/>
          </p:cNvSpPr>
          <p:nvPr/>
        </p:nvSpPr>
        <p:spPr bwMode="auto">
          <a:xfrm>
            <a:off x="5264150" y="5257800"/>
            <a:ext cx="1435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13">
            <a:extLst>
              <a:ext uri="{FF2B5EF4-FFF2-40B4-BE49-F238E27FC236}">
                <a16:creationId xmlns:a16="http://schemas.microsoft.com/office/drawing/2014/main" id="{40FEC483-9C3D-49B4-9547-F32EEF21D2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2520950"/>
            <a:ext cx="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14">
            <a:extLst>
              <a:ext uri="{FF2B5EF4-FFF2-40B4-BE49-F238E27FC236}">
                <a16:creationId xmlns:a16="http://schemas.microsoft.com/office/drawing/2014/main" id="{2BC41E7F-78D1-476E-9906-82EA2906D3E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2600" y="4425950"/>
            <a:ext cx="0" cy="596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TextBox 1">
            <a:extLst>
              <a:ext uri="{FF2B5EF4-FFF2-40B4-BE49-F238E27FC236}">
                <a16:creationId xmlns:a16="http://schemas.microsoft.com/office/drawing/2014/main" id="{72648618-C98C-4FB1-A3AA-B49794E3BD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1311275"/>
            <a:ext cx="7620000" cy="708025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anose="05000000000000000000" pitchFamily="2" charset="2"/>
              <a:buChar char="w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i="1" dirty="0">
                <a:solidFill>
                  <a:srgbClr val="FF0000"/>
                </a:solidFill>
                <a:latin typeface="Arial" panose="020B0604020202020204" pitchFamily="34" charset="0"/>
              </a:rPr>
              <a:t>“Similar thing happened to me… You are taking a positive step – trying to nip this in the bud”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5873</TotalTime>
  <Words>1359</Words>
  <Application>Microsoft Office PowerPoint</Application>
  <PresentationFormat>On-screen Show (4:3)</PresentationFormat>
  <Paragraphs>169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Monotype Sorts</vt:lpstr>
      <vt:lpstr>Tahoma</vt:lpstr>
      <vt:lpstr>Times New Roman</vt:lpstr>
      <vt:lpstr>Verdana</vt:lpstr>
      <vt:lpstr>Wingdings</vt:lpstr>
      <vt:lpstr>Blueprint</vt:lpstr>
      <vt:lpstr>   Wisconsin Family Medicine Chief Resident Leadership Course</vt:lpstr>
      <vt:lpstr>Teaching &amp; Mentoring</vt:lpstr>
      <vt:lpstr>Support &amp; Challenge Model “The most effective mentors… </vt:lpstr>
      <vt:lpstr> … Are Able to Balance High Levels of Support and Challenge</vt:lpstr>
      <vt:lpstr>Relationships &amp; Clinic Staff</vt:lpstr>
      <vt:lpstr>Relationships &amp; Clinic Staff:  What to say to Dr. Joe…?</vt:lpstr>
      <vt:lpstr>What to say to Dr. Joe…</vt:lpstr>
      <vt:lpstr>What to tell Dr. Joe…</vt:lpstr>
      <vt:lpstr>What to tell Dr. Joe…</vt:lpstr>
      <vt:lpstr>Support &amp; Challenge Themes / Examples</vt:lpstr>
      <vt:lpstr>Pair up, or just take a Minute</vt:lpstr>
      <vt:lpstr>  “What to ask / tell Dr. Joe…”  Where on grid does response fit?</vt:lpstr>
      <vt:lpstr>Conclusions:  Support / Challenge</vt:lpstr>
      <vt:lpstr>PowerPoint Presentation</vt:lpstr>
      <vt:lpstr>References</vt:lpstr>
    </vt:vector>
  </TitlesOfParts>
  <Company>Medical College of Wisconsin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MCW Faculty Mentor Program 1999-2000</dc:title>
  <dc:creator>Deborah E. Simpson, Ph.D.</dc:creator>
  <cp:lastModifiedBy>Lotz, Heather</cp:lastModifiedBy>
  <cp:revision>159</cp:revision>
  <cp:lastPrinted>2018-05-29T17:37:48Z</cp:lastPrinted>
  <dcterms:created xsi:type="dcterms:W3CDTF">1999-09-14T13:07:58Z</dcterms:created>
  <dcterms:modified xsi:type="dcterms:W3CDTF">2020-05-14T20:31:36Z</dcterms:modified>
</cp:coreProperties>
</file>